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svg" ContentType="image/svg+xml"/>
  <Override PartName="/ppt/media/image1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5" r:id="rId3"/>
  </p:sldMasterIdLst>
  <p:sldIdLst>
    <p:sldId id="337" r:id="rId4"/>
    <p:sldId id="283" r:id="rId5"/>
    <p:sldId id="277" r:id="rId6"/>
    <p:sldId id="1809" r:id="rId7"/>
    <p:sldId id="1816" r:id="rId8"/>
    <p:sldId id="1813" r:id="rId9"/>
    <p:sldId id="1811" r:id="rId10"/>
    <p:sldId id="1759" r:id="rId11"/>
    <p:sldId id="1824" r:id="rId12"/>
    <p:sldId id="1825" r:id="rId13"/>
    <p:sldId id="1827" r:id="rId14"/>
    <p:sldId id="1828" r:id="rId15"/>
    <p:sldId id="1829" r:id="rId16"/>
    <p:sldId id="1830" r:id="rId17"/>
    <p:sldId id="361" r:id="rId18"/>
    <p:sldId id="1831" r:id="rId19"/>
    <p:sldId id="1832" r:id="rId20"/>
    <p:sldId id="1833" r:id="rId21"/>
    <p:sldId id="1834" r:id="rId22"/>
    <p:sldId id="1793" r:id="rId23"/>
    <p:sldId id="1837" r:id="rId24"/>
    <p:sldId id="1794" r:id="rId25"/>
    <p:sldId id="1817" r:id="rId26"/>
    <p:sldId id="1835" r:id="rId27"/>
    <p:sldId id="1836" r:id="rId28"/>
    <p:sldId id="1781" r:id="rId29"/>
  </p:sldIdLst>
  <p:sldSz cx="12192000" cy="6858000"/>
  <p:notesSz cx="6858000" cy="9144000"/>
  <p:embeddedFontLst>
    <p:embeddedFont>
      <p:font typeface="微软雅黑" panose="020B0503020204020204" charset="-122"/>
      <p:regular r:id="rId34"/>
    </p:embeddedFont>
    <p:embeddedFont>
      <p:font typeface="管峻楷书简体" panose="02010600010101010101" pitchFamily="2" charset="-122"/>
      <p:regular r:id="rId35"/>
    </p:embeddedFont>
    <p:embeddedFont>
      <p:font typeface="思源宋体 CN Heavy" panose="02020900000000000000" pitchFamily="18" charset="-122"/>
      <p:bold r:id="rId36"/>
    </p:embeddedFont>
    <p:embeddedFont>
      <p:font typeface="Calibri" panose="020F0502020204030204"/>
      <p:regular r:id="rId37"/>
      <p:bold r:id="rId38"/>
      <p:italic r:id="rId39"/>
      <p:boldItalic r:id="rId40"/>
    </p:embeddedFont>
    <p:embeddedFont>
      <p:font typeface="等线" panose="02010600030101010101" pitchFamily="2" charset="-122"/>
      <p:regular r:id="rId41"/>
    </p:embeddedFont>
    <p:embeddedFont>
      <p:font typeface="Segoe UI Light" panose="020B0502040204020203"/>
      <p:regular r:id="rId42"/>
      <p:italic r:id="rId43"/>
    </p:embeddedFont>
    <p:embeddedFont>
      <p:font typeface="Cooper Black" panose="0208090404030B020404" pitchFamily="18" charset="0"/>
      <p:regular r:id="rId44"/>
    </p:embeddedFont>
    <p:embeddedFont>
      <p:font typeface="黑体" panose="02010609060101010101" pitchFamily="49" charset="-122"/>
      <p:regular r:id="rId45"/>
    </p:embeddedFont>
    <p:embeddedFont>
      <p:font typeface="微软雅黑 Light" panose="020B0502040204020203" charset="-122"/>
      <p:regular r:id="rId46"/>
    </p:embeddedFont>
    <p:embeddedFont>
      <p:font typeface="楷体" panose="02010609060101010101" pitchFamily="49" charset="-122"/>
      <p:regular r:id="rId47"/>
    </p:embeddedFont>
    <p:embeddedFont>
      <p:font typeface="Cambria" panose="02040503050406030204" charset="0"/>
      <p:regular r:id="rId48"/>
      <p:bold r:id="rId49"/>
      <p:italic r:id="rId50"/>
      <p:boldItalic r:id="rId51"/>
    </p:embeddedFont>
    <p:embeddedFont>
      <p:font typeface="Century Gothic" panose="020B0502020202020204" charset="0"/>
      <p:regular r:id="rId52"/>
      <p:bold r:id="rId53"/>
      <p:italic r:id="rId54"/>
      <p:boldItalic r:id="rId55"/>
    </p:embeddedFont>
  </p:embeddedFontLst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2E27575-1578-43C9-8E6B-B176C323497D}">
          <p14:sldIdLst>
            <p14:sldId id="337"/>
          </p14:sldIdLst>
        </p14:section>
        <p14:section name="目录页" id="{0838F719-35DE-4BBD-9E68-EA61C5B9E15D}">
          <p14:sldIdLst>
            <p14:sldId id="283"/>
          </p14:sldIdLst>
        </p14:section>
        <p14:section name="内页-文字" id="{45A382A5-D990-4DF7-835B-14AAEF05C767}">
          <p14:sldIdLst>
            <p14:sldId id="277"/>
            <p14:sldId id="1809"/>
            <p14:sldId id="1816"/>
            <p14:sldId id="1813"/>
            <p14:sldId id="1811"/>
            <p14:sldId id="1759"/>
            <p14:sldId id="1824"/>
            <p14:sldId id="1825"/>
            <p14:sldId id="1827"/>
            <p14:sldId id="1828"/>
            <p14:sldId id="1829"/>
            <p14:sldId id="1830"/>
            <p14:sldId id="361"/>
            <p14:sldId id="1831"/>
            <p14:sldId id="1832"/>
            <p14:sldId id="1833"/>
            <p14:sldId id="1834"/>
            <p14:sldId id="1793"/>
            <p14:sldId id="1837"/>
            <p14:sldId id="1794"/>
            <p14:sldId id="1817"/>
            <p14:sldId id="1835"/>
            <p14:sldId id="1836"/>
            <p14:sldId id="1781"/>
          </p14:sldIdLst>
        </p14:section>
        <p14:section name="000" id="{1CF3AADF-CBC4-4B2C-9C40-357288585969}">
          <p14:sldIdLst/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乔 夏" initials="乔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5D5"/>
    <a:srgbClr val="FFDB9B"/>
    <a:srgbClr val="FFFFFF"/>
    <a:srgbClr val="CCECFF"/>
    <a:srgbClr val="034C9C"/>
    <a:srgbClr val="8689D0"/>
    <a:srgbClr val="FEF4FD"/>
    <a:srgbClr val="FDDFF9"/>
    <a:srgbClr val="F2F2F2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46" y="62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2.xml"/><Relationship Id="rId55" Type="http://schemas.openxmlformats.org/officeDocument/2006/relationships/font" Target="fonts/font22.fntdata"/><Relationship Id="rId54" Type="http://schemas.openxmlformats.org/officeDocument/2006/relationships/font" Target="fonts/font21.fntdata"/><Relationship Id="rId53" Type="http://schemas.openxmlformats.org/officeDocument/2006/relationships/font" Target="fonts/font20.fntdata"/><Relationship Id="rId52" Type="http://schemas.openxmlformats.org/officeDocument/2006/relationships/font" Target="fonts/font19.fntdata"/><Relationship Id="rId51" Type="http://schemas.openxmlformats.org/officeDocument/2006/relationships/font" Target="fonts/font18.fntdata"/><Relationship Id="rId50" Type="http://schemas.openxmlformats.org/officeDocument/2006/relationships/font" Target="fonts/font17.fntdata"/><Relationship Id="rId5" Type="http://schemas.openxmlformats.org/officeDocument/2006/relationships/slide" Target="slides/slide2.xml"/><Relationship Id="rId49" Type="http://schemas.openxmlformats.org/officeDocument/2006/relationships/font" Target="fonts/font16.fntdata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/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-1" fmla="*/ 2209501 w 2211099"/>
                <a:gd name="connsiteY0-2" fmla="*/ 0 h 4432548"/>
                <a:gd name="connsiteX1-3" fmla="*/ 2211099 w 2211099"/>
                <a:gd name="connsiteY1-4" fmla="*/ 2248887 h 4432548"/>
                <a:gd name="connsiteX2-5" fmla="*/ 2209501 w 2211099"/>
                <a:gd name="connsiteY2-6" fmla="*/ 4432548 h 4432548"/>
                <a:gd name="connsiteX3-7" fmla="*/ 1989997 w 2211099"/>
                <a:gd name="connsiteY3-8" fmla="*/ 4421464 h 4432548"/>
                <a:gd name="connsiteX4-9" fmla="*/ 0 w 2211099"/>
                <a:gd name="connsiteY4-10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-11" fmla="*/ 2211099 w 2302539"/>
                <a:gd name="connsiteY0-12" fmla="*/ 2248887 h 4432548"/>
                <a:gd name="connsiteX1-13" fmla="*/ 2209501 w 2302539"/>
                <a:gd name="connsiteY1-14" fmla="*/ 4432548 h 4432548"/>
                <a:gd name="connsiteX2-15" fmla="*/ 1989997 w 2302539"/>
                <a:gd name="connsiteY2-16" fmla="*/ 4421464 h 4432548"/>
                <a:gd name="connsiteX3-17" fmla="*/ 0 w 2302539"/>
                <a:gd name="connsiteY3-18" fmla="*/ 2216274 h 4432548"/>
                <a:gd name="connsiteX4-19" fmla="*/ 1989997 w 2302539"/>
                <a:gd name="connsiteY4-20" fmla="*/ 11085 h 4432548"/>
                <a:gd name="connsiteX5-21" fmla="*/ 2209501 w 2302539"/>
                <a:gd name="connsiteY5-22" fmla="*/ 0 h 4432548"/>
                <a:gd name="connsiteX6-23" fmla="*/ 2302539 w 2302539"/>
                <a:gd name="connsiteY6-24" fmla="*/ 2340327 h 4432548"/>
                <a:gd name="connsiteX0-25" fmla="*/ 2211099 w 2211099"/>
                <a:gd name="connsiteY0-26" fmla="*/ 2248887 h 4432548"/>
                <a:gd name="connsiteX1-27" fmla="*/ 2209501 w 2211099"/>
                <a:gd name="connsiteY1-28" fmla="*/ 4432548 h 4432548"/>
                <a:gd name="connsiteX2-29" fmla="*/ 1989997 w 2211099"/>
                <a:gd name="connsiteY2-30" fmla="*/ 4421464 h 4432548"/>
                <a:gd name="connsiteX3-31" fmla="*/ 0 w 2211099"/>
                <a:gd name="connsiteY3-32" fmla="*/ 2216274 h 4432548"/>
                <a:gd name="connsiteX4-33" fmla="*/ 1989997 w 2211099"/>
                <a:gd name="connsiteY4-34" fmla="*/ 11085 h 4432548"/>
                <a:gd name="connsiteX5-35" fmla="*/ 2209501 w 2211099"/>
                <a:gd name="connsiteY5-36" fmla="*/ 0 h 4432548"/>
                <a:gd name="connsiteX0-37" fmla="*/ 2209501 w 2209501"/>
                <a:gd name="connsiteY0-38" fmla="*/ 4432548 h 4432548"/>
                <a:gd name="connsiteX1-39" fmla="*/ 1989997 w 2209501"/>
                <a:gd name="connsiteY1-40" fmla="*/ 4421464 h 4432548"/>
                <a:gd name="connsiteX2-41" fmla="*/ 0 w 2209501"/>
                <a:gd name="connsiteY2-42" fmla="*/ 2216274 h 4432548"/>
                <a:gd name="connsiteX3-43" fmla="*/ 1989997 w 2209501"/>
                <a:gd name="connsiteY3-44" fmla="*/ 11085 h 4432548"/>
                <a:gd name="connsiteX4-45" fmla="*/ 2209501 w 2209501"/>
                <a:gd name="connsiteY4-46" fmla="*/ 0 h 443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-1" fmla="*/ 1310015 w 2619936"/>
                  <a:gd name="connsiteY0-2" fmla="*/ 1311964 h 2620034"/>
                  <a:gd name="connsiteX1-3" fmla="*/ 2619936 w 2619936"/>
                  <a:gd name="connsiteY1-4" fmla="*/ 1311964 h 2620034"/>
                  <a:gd name="connsiteX2-5" fmla="*/ 2613271 w 2619936"/>
                  <a:gd name="connsiteY2-6" fmla="*/ 1443959 h 2620034"/>
                  <a:gd name="connsiteX3-7" fmla="*/ 1310017 w 2619936"/>
                  <a:gd name="connsiteY3-8" fmla="*/ 2620034 h 2620034"/>
                  <a:gd name="connsiteX4-9" fmla="*/ 0 w 2619936"/>
                  <a:gd name="connsiteY4-10" fmla="*/ 1310017 h 2620034"/>
                  <a:gd name="connsiteX5-11" fmla="*/ 1176076 w 2619936"/>
                  <a:gd name="connsiteY5-12" fmla="*/ 6764 h 2620034"/>
                  <a:gd name="connsiteX6-13" fmla="*/ 1310015 w 2619936"/>
                  <a:gd name="connsiteY6-14" fmla="*/ 0 h 2620034"/>
                  <a:gd name="connsiteX7" fmla="*/ 1401455 w 2619936"/>
                  <a:gd name="connsiteY7" fmla="*/ 1403404 h 2620034"/>
                  <a:gd name="connsiteX0-15" fmla="*/ 1310015 w 2619936"/>
                  <a:gd name="connsiteY0-16" fmla="*/ 1311964 h 2620034"/>
                  <a:gd name="connsiteX1-17" fmla="*/ 2619936 w 2619936"/>
                  <a:gd name="connsiteY1-18" fmla="*/ 1311964 h 2620034"/>
                  <a:gd name="connsiteX2-19" fmla="*/ 2613271 w 2619936"/>
                  <a:gd name="connsiteY2-20" fmla="*/ 1443959 h 2620034"/>
                  <a:gd name="connsiteX3-21" fmla="*/ 1310017 w 2619936"/>
                  <a:gd name="connsiteY3-22" fmla="*/ 2620034 h 2620034"/>
                  <a:gd name="connsiteX4-23" fmla="*/ 0 w 2619936"/>
                  <a:gd name="connsiteY4-24" fmla="*/ 1310017 h 2620034"/>
                  <a:gd name="connsiteX5-25" fmla="*/ 1176076 w 2619936"/>
                  <a:gd name="connsiteY5-26" fmla="*/ 6764 h 2620034"/>
                  <a:gd name="connsiteX6-27" fmla="*/ 1310015 w 2619936"/>
                  <a:gd name="connsiteY6-28" fmla="*/ 0 h 2620034"/>
                  <a:gd name="connsiteX0-29" fmla="*/ 2619936 w 2619936"/>
                  <a:gd name="connsiteY0-30" fmla="*/ 1311964 h 2620034"/>
                  <a:gd name="connsiteX1-31" fmla="*/ 2613271 w 2619936"/>
                  <a:gd name="connsiteY1-32" fmla="*/ 1443959 h 2620034"/>
                  <a:gd name="connsiteX2-33" fmla="*/ 1310017 w 2619936"/>
                  <a:gd name="connsiteY2-34" fmla="*/ 2620034 h 2620034"/>
                  <a:gd name="connsiteX3-35" fmla="*/ 0 w 2619936"/>
                  <a:gd name="connsiteY3-36" fmla="*/ 1310017 h 2620034"/>
                  <a:gd name="connsiteX4-37" fmla="*/ 1176076 w 2619936"/>
                  <a:gd name="connsiteY4-38" fmla="*/ 6764 h 2620034"/>
                  <a:gd name="connsiteX5-39" fmla="*/ 1310015 w 2619936"/>
                  <a:gd name="connsiteY5-40" fmla="*/ 0 h 26200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-1" fmla="*/ 2422212 w 2513652"/>
                    <a:gd name="connsiteY0-2" fmla="*/ 2452564 h 2544004"/>
                    <a:gd name="connsiteX1-3" fmla="*/ 1086 w 2513652"/>
                    <a:gd name="connsiteY1-4" fmla="*/ 2452564 h 2544004"/>
                    <a:gd name="connsiteX2-5" fmla="*/ 0 w 2513652"/>
                    <a:gd name="connsiteY2-6" fmla="*/ 2429638 h 2544004"/>
                    <a:gd name="connsiteX3-7" fmla="*/ 2181576 w 2513652"/>
                    <a:gd name="connsiteY3-8" fmla="*/ 12152 h 2544004"/>
                    <a:gd name="connsiteX4-9" fmla="*/ 2422212 w 2513652"/>
                    <a:gd name="connsiteY4-10" fmla="*/ 0 h 2544004"/>
                    <a:gd name="connsiteX5" fmla="*/ 2513652 w 2513652"/>
                    <a:gd name="connsiteY5" fmla="*/ 2544004 h 2544004"/>
                    <a:gd name="connsiteX0-11" fmla="*/ 1086 w 2513652"/>
                    <a:gd name="connsiteY0-12" fmla="*/ 2452564 h 2544004"/>
                    <a:gd name="connsiteX1-13" fmla="*/ 0 w 2513652"/>
                    <a:gd name="connsiteY1-14" fmla="*/ 2429638 h 2544004"/>
                    <a:gd name="connsiteX2-15" fmla="*/ 2181576 w 2513652"/>
                    <a:gd name="connsiteY2-16" fmla="*/ 12152 h 2544004"/>
                    <a:gd name="connsiteX3-17" fmla="*/ 2422212 w 2513652"/>
                    <a:gd name="connsiteY3-18" fmla="*/ 0 h 2544004"/>
                    <a:gd name="connsiteX4-19" fmla="*/ 2513652 w 2513652"/>
                    <a:gd name="connsiteY4-20" fmla="*/ 2544004 h 2544004"/>
                    <a:gd name="connsiteX0-21" fmla="*/ 1086 w 2422212"/>
                    <a:gd name="connsiteY0-22" fmla="*/ 2452564 h 2452564"/>
                    <a:gd name="connsiteX1-23" fmla="*/ 0 w 2422212"/>
                    <a:gd name="connsiteY1-24" fmla="*/ 2429638 h 2452564"/>
                    <a:gd name="connsiteX2-25" fmla="*/ 2181576 w 2422212"/>
                    <a:gd name="connsiteY2-26" fmla="*/ 12152 h 2452564"/>
                    <a:gd name="connsiteX3-27" fmla="*/ 2422212 w 2422212"/>
                    <a:gd name="connsiteY3-28" fmla="*/ 0 h 24525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9" name="矩形: 圆角 7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0" name="矩形: 圆角 7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3" name="泪滴形 22"/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/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0" name="图片占位符 16"/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/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9" name="矩形: 圆角 8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>
            <a:fillRect/>
          </a:stretch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5" name="矩形: 圆角 7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/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0" name="矩形: 圆角 6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120" name="矩形: 圆角 11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48.jpeg"/><Relationship Id="rId22" Type="http://schemas.openxmlformats.org/officeDocument/2006/relationships/image" Target="../media/image47.jpeg"/><Relationship Id="rId21" Type="http://schemas.openxmlformats.org/officeDocument/2006/relationships/image" Target="../media/image46.jpeg"/><Relationship Id="rId20" Type="http://schemas.openxmlformats.org/officeDocument/2006/relationships/image" Target="../media/image45.jpeg"/><Relationship Id="rId2" Type="http://schemas.openxmlformats.org/officeDocument/2006/relationships/image" Target="../media/image27.jpeg"/><Relationship Id="rId19" Type="http://schemas.openxmlformats.org/officeDocument/2006/relationships/image" Target="../media/image44.jpeg"/><Relationship Id="rId18" Type="http://schemas.openxmlformats.org/officeDocument/2006/relationships/image" Target="../media/image43.jpeg"/><Relationship Id="rId17" Type="http://schemas.openxmlformats.org/officeDocument/2006/relationships/image" Target="../media/image42.jpeg"/><Relationship Id="rId16" Type="http://schemas.openxmlformats.org/officeDocument/2006/relationships/image" Target="../media/image41.jpeg"/><Relationship Id="rId15" Type="http://schemas.openxmlformats.org/officeDocument/2006/relationships/image" Target="../media/image40.jpeg"/><Relationship Id="rId14" Type="http://schemas.openxmlformats.org/officeDocument/2006/relationships/image" Target="../media/image39.jpeg"/><Relationship Id="rId13" Type="http://schemas.openxmlformats.org/officeDocument/2006/relationships/image" Target="../media/image38.jpeg"/><Relationship Id="rId12" Type="http://schemas.openxmlformats.org/officeDocument/2006/relationships/image" Target="../media/image37.jpeg"/><Relationship Id="rId11" Type="http://schemas.openxmlformats.org/officeDocument/2006/relationships/image" Target="../media/image36.jpeg"/><Relationship Id="rId10" Type="http://schemas.openxmlformats.org/officeDocument/2006/relationships/image" Target="../media/image35.jpeg"/><Relationship Id="rId1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jpeg"/><Relationship Id="rId8" Type="http://schemas.openxmlformats.org/officeDocument/2006/relationships/image" Target="../media/image58.jpeg"/><Relationship Id="rId7" Type="http://schemas.openxmlformats.org/officeDocument/2006/relationships/image" Target="../media/image57.jpeg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2059402" y="4387401"/>
            <a:ext cx="804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害虫识别平台软件设计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/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/>
              <p:cNvSpPr/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/>
              <p:cNvSpPr/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/>
              <p:cNvSpPr/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/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/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/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/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/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/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/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/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/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846851" y="5593492"/>
            <a:ext cx="6488333" cy="853892"/>
            <a:chOff x="4381430" y="2966360"/>
            <a:chExt cx="4090660" cy="340405"/>
          </a:xfrm>
        </p:grpSpPr>
        <p:sp>
          <p:nvSpPr>
            <p:cNvPr id="56" name="矩形: 圆角 55"/>
            <p:cNvSpPr/>
            <p:nvPr/>
          </p:nvSpPr>
          <p:spPr>
            <a:xfrm>
              <a:off x="4381430" y="2966360"/>
              <a:ext cx="1765370" cy="34040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ooper Black" panose="0208090404030B020404" pitchFamily="18" charset="0"/>
                </a:rPr>
                <a:t>KKSK</a:t>
              </a:r>
              <a:r>
                <a:rPr lang="zh-CN" altLang="en-US" sz="2400" dirty="0">
                  <a:latin typeface="Cooper Black" panose="0208090404030B020404" pitchFamily="18" charset="0"/>
                </a:rPr>
                <a:t>队</a:t>
              </a:r>
              <a:endParaRPr lang="zh-CN" altLang="en-US" sz="2400" dirty="0">
                <a:latin typeface="Cooper Black" panose="0208090404030B020404" pitchFamily="18" charset="0"/>
              </a:endParaRPr>
            </a:p>
          </p:txBody>
        </p:sp>
        <p:sp>
          <p:nvSpPr>
            <p:cNvPr id="54" name="矩形: 圆角 53"/>
            <p:cNvSpPr/>
            <p:nvPr/>
          </p:nvSpPr>
          <p:spPr>
            <a:xfrm>
              <a:off x="6578696" y="2966360"/>
              <a:ext cx="1893394" cy="34040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28161" y="5593492"/>
            <a:ext cx="181086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2000" b="1" dirty="0">
              <a:solidFill>
                <a:schemeClr val="bg1"/>
              </a:solidFill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386562" y="250905"/>
            <a:ext cx="2659869" cy="60590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图像分类任务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0471" y="2590165"/>
            <a:ext cx="64135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/>
              <a:t>f</a:t>
            </a:r>
            <a:endParaRPr lang="en-US" altLang="zh-CN" sz="115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366731" y="2829560"/>
            <a:ext cx="2679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/>
              <a:t>(     )=</a:t>
            </a:r>
            <a:endParaRPr lang="en-US" altLang="zh-CN" sz="7200" dirty="0"/>
          </a:p>
        </p:txBody>
      </p:sp>
      <p:pic>
        <p:nvPicPr>
          <p:cNvPr id="13" name="图片 12" descr="cat"/>
          <p:cNvPicPr>
            <a:picLocks noChangeAspect="1"/>
          </p:cNvPicPr>
          <p:nvPr/>
        </p:nvPicPr>
        <p:blipFill>
          <a:blip r:embed="rId1"/>
          <a:srcRect r="26290"/>
          <a:stretch>
            <a:fillRect/>
          </a:stretch>
        </p:blipFill>
        <p:spPr>
          <a:xfrm>
            <a:off x="1736125" y="3040380"/>
            <a:ext cx="992610" cy="82188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402666" y="2407920"/>
            <a:ext cx="1203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猫？</a:t>
            </a:r>
            <a:endParaRPr lang="zh-CN" altLang="en-US" sz="4000" b="1" dirty="0"/>
          </a:p>
        </p:txBody>
      </p:sp>
      <p:cxnSp>
        <p:nvCxnSpPr>
          <p:cNvPr id="17" name="直接箭头连接符 16"/>
          <p:cNvCxnSpPr>
            <a:stCxn id="12" idx="3"/>
          </p:cNvCxnSpPr>
          <p:nvPr/>
        </p:nvCxnSpPr>
        <p:spPr>
          <a:xfrm flipV="1">
            <a:off x="4046431" y="2999105"/>
            <a:ext cx="455930" cy="4298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046431" y="3617595"/>
            <a:ext cx="365125" cy="405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438226" y="3699510"/>
            <a:ext cx="1203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狗？</a:t>
            </a:r>
            <a:endParaRPr lang="zh-CN" altLang="en-US" sz="4000" b="1" dirty="0"/>
          </a:p>
        </p:txBody>
      </p:sp>
      <p:pic>
        <p:nvPicPr>
          <p:cNvPr id="26" name="图片 25"/>
          <p:cNvPicPr/>
          <p:nvPr/>
        </p:nvPicPr>
        <p:blipFill>
          <a:blip r:embed="rId2"/>
          <a:stretch>
            <a:fillRect/>
          </a:stretch>
        </p:blipFill>
        <p:spPr>
          <a:xfrm>
            <a:off x="6409266" y="3217333"/>
            <a:ext cx="5147734" cy="3333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6284" b="17723"/>
          <a:stretch>
            <a:fillRect/>
          </a:stretch>
        </p:blipFill>
        <p:spPr>
          <a:xfrm>
            <a:off x="6096000" y="124330"/>
            <a:ext cx="5864648" cy="265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/>
              <a:t>图像分类任务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5582623" y="2638835"/>
            <a:ext cx="1469985" cy="14699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637356" y="1693568"/>
            <a:ext cx="3360518" cy="3360518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307478" y="3361860"/>
            <a:ext cx="770622" cy="7706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024203" y="1586202"/>
            <a:ext cx="940323" cy="770622"/>
            <a:chOff x="4872038" y="1875762"/>
            <a:chExt cx="940323" cy="770622"/>
          </a:xfrm>
        </p:grpSpPr>
        <p:sp>
          <p:nvSpPr>
            <p:cNvPr id="7" name="椭圆 6"/>
            <p:cNvSpPr/>
            <p:nvPr/>
          </p:nvSpPr>
          <p:spPr>
            <a:xfrm>
              <a:off x="4872038" y="1875762"/>
              <a:ext cx="770622" cy="7706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46308" y="2002560"/>
              <a:ext cx="866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90942" y="3485097"/>
            <a:ext cx="866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48303" y="1983186"/>
            <a:ext cx="928297" cy="770622"/>
            <a:chOff x="4872038" y="4660346"/>
            <a:chExt cx="928297" cy="770622"/>
          </a:xfrm>
        </p:grpSpPr>
        <p:sp>
          <p:nvSpPr>
            <p:cNvPr id="11" name="椭圆 10"/>
            <p:cNvSpPr/>
            <p:nvPr/>
          </p:nvSpPr>
          <p:spPr>
            <a:xfrm>
              <a:off x="4872038" y="4660346"/>
              <a:ext cx="770622" cy="7706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934282" y="4793044"/>
              <a:ext cx="866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11725" y="4351736"/>
            <a:ext cx="927620" cy="770622"/>
            <a:chOff x="6642510" y="4659608"/>
            <a:chExt cx="927620" cy="770622"/>
          </a:xfrm>
        </p:grpSpPr>
        <p:sp>
          <p:nvSpPr>
            <p:cNvPr id="14" name="椭圆 13"/>
            <p:cNvSpPr/>
            <p:nvPr/>
          </p:nvSpPr>
          <p:spPr>
            <a:xfrm>
              <a:off x="6642510" y="4659608"/>
              <a:ext cx="770622" cy="7706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04077" y="4800049"/>
              <a:ext cx="866053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958840" y="2958465"/>
            <a:ext cx="10528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/>
              <a:t>AI</a:t>
            </a:r>
            <a:endParaRPr lang="en-US" altLang="zh-CN" sz="4400"/>
          </a:p>
        </p:txBody>
      </p:sp>
      <p:sp>
        <p:nvSpPr>
          <p:cNvPr id="17" name="文本框 16"/>
          <p:cNvSpPr txBox="1"/>
          <p:nvPr/>
        </p:nvSpPr>
        <p:spPr>
          <a:xfrm>
            <a:off x="4043166" y="1332908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KNN</a:t>
            </a:r>
            <a:endParaRPr lang="en-US" altLang="zh-CN" sz="3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492009" y="343442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SVM</a:t>
            </a:r>
            <a:endParaRPr lang="en-US" altLang="zh-CN" sz="3200" dirty="0"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20214" y="49214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......</a:t>
            </a:r>
            <a:endParaRPr lang="en-US" altLang="zh-CN" sz="32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83383" y="1911749"/>
            <a:ext cx="2449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K</a:t>
            </a:r>
            <a:r>
              <a:rPr lang="zh-CN" altLang="en-US" sz="3200" dirty="0">
                <a:latin typeface="+mj-ea"/>
                <a:ea typeface="+mj-ea"/>
              </a:rPr>
              <a:t>最邻近算法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75128" y="41076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支持向量机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09890" y="17475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神经网络</a:t>
            </a:r>
            <a:endParaRPr lang="zh-CN" altLang="en-US" sz="3200" dirty="0">
              <a:latin typeface="+mj-ea"/>
              <a:ea typeface="+mj-ea"/>
            </a:endParaRPr>
          </a:p>
        </p:txBody>
      </p:sp>
      <p:pic>
        <p:nvPicPr>
          <p:cNvPr id="23" name="图片 22"/>
          <p:cNvPicPr/>
          <p:nvPr/>
        </p:nvPicPr>
        <p:blipFill>
          <a:blip r:embed="rId1"/>
          <a:stretch>
            <a:fillRect/>
          </a:stretch>
        </p:blipFill>
        <p:spPr>
          <a:xfrm>
            <a:off x="469493" y="1183386"/>
            <a:ext cx="2048510" cy="1864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3"/>
          <p:cNvPicPr/>
          <p:nvPr/>
        </p:nvPicPr>
        <p:blipFill>
          <a:blip r:embed="rId2"/>
          <a:stretch>
            <a:fillRect/>
          </a:stretch>
        </p:blipFill>
        <p:spPr>
          <a:xfrm>
            <a:off x="1213659" y="4764995"/>
            <a:ext cx="2418080" cy="2077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图片 24"/>
          <p:cNvPicPr/>
          <p:nvPr/>
        </p:nvPicPr>
        <p:blipFill>
          <a:blip r:embed="rId3"/>
          <a:stretch>
            <a:fillRect/>
          </a:stretch>
        </p:blipFill>
        <p:spPr>
          <a:xfrm>
            <a:off x="8865002" y="2623067"/>
            <a:ext cx="2758912" cy="171290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__Lg1i7wv1pLpzp2F4MLrv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30" y="1863359"/>
            <a:ext cx="5386070" cy="3421746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en-US" altLang="zh-CN" dirty="0"/>
              <a:t>VGG16-</a:t>
            </a:r>
            <a:r>
              <a:rPr lang="zh-CN" altLang="en-US" dirty="0"/>
              <a:t>网络结构</a:t>
            </a:r>
            <a:endParaRPr lang="zh-CN" altLang="en-US" dirty="0"/>
          </a:p>
        </p:txBody>
      </p:sp>
      <p:pic>
        <p:nvPicPr>
          <p:cNvPr id="3" name="图片 2" descr="v2-628e5fa022f0f6a3f53e7fd4e7084e63_1440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813" y="605909"/>
            <a:ext cx="7023652" cy="584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en-US" altLang="zh-CN" sz="2800" dirty="0"/>
              <a:t>VGG16-</a:t>
            </a:r>
            <a:r>
              <a:rPr lang="zh-CN" altLang="en-US" sz="2800" dirty="0"/>
              <a:t>数据准备</a:t>
            </a:r>
            <a:endParaRPr lang="zh-CN" altLang="en-US" sz="2800" dirty="0"/>
          </a:p>
        </p:txBody>
      </p:sp>
      <p:pic>
        <p:nvPicPr>
          <p:cNvPr id="33" name="图片 32" descr="2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" y="2016760"/>
            <a:ext cx="1541145" cy="171196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84530" y="4030345"/>
            <a:ext cx="1584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499x335 </a:t>
            </a:r>
            <a:r>
              <a:rPr lang="en-US" altLang="zh-CN" b="1" dirty="0" err="1"/>
              <a:t>png</a:t>
            </a:r>
            <a:endParaRPr lang="en-US" altLang="zh-CN" b="1" dirty="0"/>
          </a:p>
        </p:txBody>
      </p:sp>
      <p:sp>
        <p:nvSpPr>
          <p:cNvPr id="35" name="右箭头 13"/>
          <p:cNvSpPr/>
          <p:nvPr/>
        </p:nvSpPr>
        <p:spPr>
          <a:xfrm>
            <a:off x="2687320" y="2383155"/>
            <a:ext cx="1511300" cy="64960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36" name="图片 35" descr="2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3570" y="2153920"/>
            <a:ext cx="1132840" cy="110871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275772" y="3575050"/>
            <a:ext cx="157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224x224  jpg</a:t>
            </a:r>
            <a:endParaRPr lang="en-US" altLang="zh-CN" b="1" dirty="0"/>
          </a:p>
        </p:txBody>
      </p:sp>
      <p:pic>
        <p:nvPicPr>
          <p:cNvPr id="38" name="图片 37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75" y="1299210"/>
            <a:ext cx="874395" cy="874395"/>
          </a:xfrm>
          <a:prstGeom prst="rect">
            <a:avLst/>
          </a:prstGeom>
        </p:spPr>
      </p:pic>
      <p:pic>
        <p:nvPicPr>
          <p:cNvPr id="39" name="图片 38" descr="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345" y="1870710"/>
            <a:ext cx="862965" cy="647700"/>
          </a:xfrm>
          <a:prstGeom prst="rect">
            <a:avLst/>
          </a:prstGeom>
        </p:spPr>
      </p:pic>
      <p:pic>
        <p:nvPicPr>
          <p:cNvPr id="40" name="图片 39" descr="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50" y="1299210"/>
            <a:ext cx="945515" cy="692150"/>
          </a:xfrm>
          <a:prstGeom prst="rect">
            <a:avLst/>
          </a:prstGeom>
        </p:spPr>
      </p:pic>
      <p:pic>
        <p:nvPicPr>
          <p:cNvPr id="41" name="图片 40" descr="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095" y="2059305"/>
            <a:ext cx="937895" cy="624205"/>
          </a:xfrm>
          <a:prstGeom prst="rect">
            <a:avLst/>
          </a:prstGeom>
        </p:spPr>
      </p:pic>
      <p:pic>
        <p:nvPicPr>
          <p:cNvPr id="42" name="图片 41" descr="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455" y="1888490"/>
            <a:ext cx="848360" cy="629920"/>
          </a:xfrm>
          <a:prstGeom prst="rect">
            <a:avLst/>
          </a:prstGeom>
        </p:spPr>
      </p:pic>
      <p:pic>
        <p:nvPicPr>
          <p:cNvPr id="43" name="图片 42" descr="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095" y="790575"/>
            <a:ext cx="813435" cy="775335"/>
          </a:xfrm>
          <a:prstGeom prst="rect">
            <a:avLst/>
          </a:prstGeom>
        </p:spPr>
      </p:pic>
      <p:pic>
        <p:nvPicPr>
          <p:cNvPr id="44" name="图片 43" descr="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1446530"/>
            <a:ext cx="970280" cy="727075"/>
          </a:xfrm>
          <a:prstGeom prst="rect">
            <a:avLst/>
          </a:prstGeom>
        </p:spPr>
      </p:pic>
      <p:pic>
        <p:nvPicPr>
          <p:cNvPr id="45" name="图片 44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9145" y="2433320"/>
            <a:ext cx="915670" cy="646430"/>
          </a:xfrm>
          <a:prstGeom prst="rect">
            <a:avLst/>
          </a:prstGeom>
        </p:spPr>
      </p:pic>
      <p:pic>
        <p:nvPicPr>
          <p:cNvPr id="46" name="图片 45" descr="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4815" y="2223135"/>
            <a:ext cx="1158240" cy="650875"/>
          </a:xfrm>
          <a:prstGeom prst="rect">
            <a:avLst/>
          </a:prstGeom>
        </p:spPr>
      </p:pic>
      <p:pic>
        <p:nvPicPr>
          <p:cNvPr id="47" name="图片 46" descr="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2885" y="2938780"/>
            <a:ext cx="832485" cy="560070"/>
          </a:xfrm>
          <a:prstGeom prst="rect">
            <a:avLst/>
          </a:prstGeom>
        </p:spPr>
      </p:pic>
      <p:pic>
        <p:nvPicPr>
          <p:cNvPr id="48" name="图片 47" descr="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7925" y="2358390"/>
            <a:ext cx="873760" cy="580390"/>
          </a:xfrm>
          <a:prstGeom prst="rect">
            <a:avLst/>
          </a:prstGeom>
        </p:spPr>
      </p:pic>
      <p:pic>
        <p:nvPicPr>
          <p:cNvPr id="49" name="图片 48" descr="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68765" y="981710"/>
            <a:ext cx="1066165" cy="711200"/>
          </a:xfrm>
          <a:prstGeom prst="rect">
            <a:avLst/>
          </a:prstGeom>
        </p:spPr>
      </p:pic>
      <p:sp>
        <p:nvSpPr>
          <p:cNvPr id="50" name="下箭头 23"/>
          <p:cNvSpPr/>
          <p:nvPr/>
        </p:nvSpPr>
        <p:spPr>
          <a:xfrm>
            <a:off x="8729345" y="3559078"/>
            <a:ext cx="439420" cy="5467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 descr="0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3010" y="4796728"/>
            <a:ext cx="1641260" cy="1021150"/>
          </a:xfrm>
          <a:prstGeom prst="rect">
            <a:avLst/>
          </a:prstGeom>
        </p:spPr>
      </p:pic>
      <p:pic>
        <p:nvPicPr>
          <p:cNvPr id="52" name="图片 51" descr="0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0780" y="4103272"/>
            <a:ext cx="999950" cy="1332972"/>
          </a:xfrm>
          <a:prstGeom prst="rect">
            <a:avLst/>
          </a:prstGeom>
        </p:spPr>
      </p:pic>
      <p:pic>
        <p:nvPicPr>
          <p:cNvPr id="53" name="图片 52" descr="0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9000" y="4998543"/>
            <a:ext cx="1097118" cy="983166"/>
          </a:xfrm>
          <a:prstGeom prst="rect">
            <a:avLst/>
          </a:prstGeom>
        </p:spPr>
      </p:pic>
      <p:pic>
        <p:nvPicPr>
          <p:cNvPr id="54" name="图片 53" descr="0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67670" y="4398645"/>
            <a:ext cx="1310005" cy="871864"/>
          </a:xfrm>
          <a:prstGeom prst="rect">
            <a:avLst/>
          </a:prstGeom>
        </p:spPr>
      </p:pic>
      <p:pic>
        <p:nvPicPr>
          <p:cNvPr id="55" name="图片 54" descr="0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76975" y="4707005"/>
            <a:ext cx="1355178" cy="1016885"/>
          </a:xfrm>
          <a:prstGeom prst="rect">
            <a:avLst/>
          </a:prstGeom>
        </p:spPr>
      </p:pic>
      <p:pic>
        <p:nvPicPr>
          <p:cNvPr id="56" name="图片 55" descr="0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6730" y="5161042"/>
            <a:ext cx="1230702" cy="923528"/>
          </a:xfrm>
          <a:prstGeom prst="rect">
            <a:avLst/>
          </a:prstGeom>
        </p:spPr>
      </p:pic>
      <p:pic>
        <p:nvPicPr>
          <p:cNvPr id="57" name="图片 56" descr="0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17054" y="4709233"/>
            <a:ext cx="1236725" cy="886387"/>
          </a:xfrm>
          <a:prstGeom prst="rect">
            <a:avLst/>
          </a:prstGeom>
        </p:spPr>
      </p:pic>
      <p:pic>
        <p:nvPicPr>
          <p:cNvPr id="58" name="图片 57" descr="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17970" y="4196503"/>
            <a:ext cx="1438496" cy="1040977"/>
          </a:xfrm>
          <a:prstGeom prst="rect">
            <a:avLst/>
          </a:prstGeom>
        </p:spPr>
      </p:pic>
      <p:pic>
        <p:nvPicPr>
          <p:cNvPr id="59" name="图片 58" descr="0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27925" y="5145798"/>
            <a:ext cx="1050012" cy="787007"/>
          </a:xfrm>
          <a:prstGeom prst="rect">
            <a:avLst/>
          </a:prstGeom>
        </p:spPr>
      </p:pic>
      <p:pic>
        <p:nvPicPr>
          <p:cNvPr id="60" name="图片 59" descr="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5095" y="4447750"/>
            <a:ext cx="1310005" cy="93959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6524446" y="6264370"/>
            <a:ext cx="269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训练集</a:t>
            </a:r>
            <a:r>
              <a:rPr lang="en-US" altLang="zh-CN" sz="2400" b="1" dirty="0"/>
              <a:t>80%</a:t>
            </a:r>
            <a:endParaRPr lang="en-US" altLang="zh-CN" sz="2400" b="1" dirty="0"/>
          </a:p>
        </p:txBody>
      </p:sp>
      <p:sp>
        <p:nvSpPr>
          <p:cNvPr id="62" name="文本框 61"/>
          <p:cNvSpPr txBox="1"/>
          <p:nvPr/>
        </p:nvSpPr>
        <p:spPr>
          <a:xfrm>
            <a:off x="9540240" y="6280501"/>
            <a:ext cx="237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测试集</a:t>
            </a:r>
            <a:r>
              <a:rPr lang="en-US" altLang="zh-CN" sz="2400" b="1" dirty="0"/>
              <a:t>20%</a:t>
            </a:r>
            <a:endParaRPr lang="en-US" altLang="zh-CN" sz="2400" b="1" dirty="0"/>
          </a:p>
        </p:txBody>
      </p:sp>
      <p:sp>
        <p:nvSpPr>
          <p:cNvPr id="63" name="文本框 62"/>
          <p:cNvSpPr txBox="1"/>
          <p:nvPr/>
        </p:nvSpPr>
        <p:spPr>
          <a:xfrm>
            <a:off x="1974215" y="4960309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数据预处理</a:t>
            </a:r>
            <a:endParaRPr lang="zh-CN" alt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7" grpId="0"/>
      <p:bldP spid="50" grpId="0" animBg="1"/>
      <p:bldP spid="61" grpId="0"/>
      <p:bldP spid="62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390686" cy="605909"/>
          </a:xfrm>
        </p:spPr>
        <p:txBody>
          <a:bodyPr/>
          <a:lstStyle/>
          <a:p>
            <a:r>
              <a:rPr lang="en-US" altLang="zh-CN" sz="2800" dirty="0"/>
              <a:t>VGG16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200827" y="444284"/>
            <a:ext cx="4838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第一次训练结果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34C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22303" y="1380596"/>
            <a:ext cx="37369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Figur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80" y="2065883"/>
            <a:ext cx="5852160" cy="4389120"/>
          </a:xfrm>
          <a:prstGeom prst="rect">
            <a:avLst/>
          </a:prstGeom>
        </p:spPr>
      </p:pic>
      <p:pic>
        <p:nvPicPr>
          <p:cNvPr id="6" name="图片 5" descr="Figure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215" y="2075408"/>
            <a:ext cx="5852160" cy="4389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1527" y="1502638"/>
            <a:ext cx="1390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准确率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31295" y="150263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损失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/>
          <p:cNvSpPr txBox="1"/>
          <p:nvPr/>
        </p:nvSpPr>
        <p:spPr>
          <a:xfrm>
            <a:off x="3903644" y="563068"/>
            <a:ext cx="48899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网络结构太复杂，在大规模数据集上取得的效果可能很好，</a:t>
            </a:r>
            <a:endParaRPr lang="zh-CN" altLang="en-US" sz="2800" b="1" dirty="0">
              <a:latin typeface="+mj-ea"/>
              <a:ea typeface="+mj-ea"/>
            </a:endParaRPr>
          </a:p>
          <a:p>
            <a:r>
              <a:rPr lang="zh-CN" altLang="en-US" sz="2800" b="1" dirty="0">
                <a:latin typeface="+mj-ea"/>
                <a:ea typeface="+mj-ea"/>
              </a:rPr>
              <a:t>但在小规模数据集上效果可能</a:t>
            </a:r>
            <a:endParaRPr lang="zh-CN" altLang="en-US" sz="2800" b="1" dirty="0">
              <a:latin typeface="+mj-ea"/>
              <a:ea typeface="+mj-ea"/>
            </a:endParaRPr>
          </a:p>
          <a:p>
            <a:r>
              <a:rPr lang="zh-CN" altLang="en-US" sz="2800" b="1" dirty="0">
                <a:latin typeface="+mj-ea"/>
                <a:ea typeface="+mj-ea"/>
              </a:rPr>
              <a:t>不是很好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267802" y="3023147"/>
            <a:ext cx="327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+mj-ea"/>
                <a:ea typeface="+mj-ea"/>
              </a:rPr>
              <a:t>学习率选择不恰当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84571" y="4311391"/>
            <a:ext cx="276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+mj-ea"/>
                <a:ea typeface="+mj-ea"/>
              </a:rPr>
              <a:t>数据量太少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519318" y="2902667"/>
            <a:ext cx="276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+mj-ea"/>
                <a:ea typeface="+mj-ea"/>
              </a:rPr>
              <a:t>优化器选择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429954" y="4311391"/>
            <a:ext cx="276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其他原因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925164" y="4897100"/>
            <a:ext cx="1015232" cy="3545855"/>
            <a:chOff x="2925164" y="4897100"/>
            <a:chExt cx="1015232" cy="3545855"/>
          </a:xfrm>
        </p:grpSpPr>
        <p:grpSp>
          <p:nvGrpSpPr>
            <p:cNvPr id="74" name="组合 73"/>
            <p:cNvGrpSpPr/>
            <p:nvPr/>
          </p:nvGrpSpPr>
          <p:grpSpPr>
            <a:xfrm>
              <a:off x="2925164" y="4897100"/>
              <a:ext cx="899155" cy="3545855"/>
              <a:chOff x="2925164" y="4439900"/>
              <a:chExt cx="899155" cy="3545855"/>
            </a:xfrm>
          </p:grpSpPr>
          <p:cxnSp>
            <p:nvCxnSpPr>
              <p:cNvPr id="53" name="直接连接符 52"/>
              <p:cNvCxnSpPr/>
              <p:nvPr/>
            </p:nvCxnSpPr>
            <p:spPr>
              <a:xfrm>
                <a:off x="3374742" y="5227315"/>
                <a:ext cx="0" cy="275844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椭圆 62"/>
              <p:cNvSpPr/>
              <p:nvPr/>
            </p:nvSpPr>
            <p:spPr>
              <a:xfrm>
                <a:off x="2925164" y="4439900"/>
                <a:ext cx="899155" cy="8991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3074343" y="5101062"/>
              <a:ext cx="866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302851" y="3501501"/>
            <a:ext cx="980487" cy="4617715"/>
            <a:chOff x="4285793" y="3501501"/>
            <a:chExt cx="980487" cy="4617715"/>
          </a:xfrm>
        </p:grpSpPr>
        <p:grpSp>
          <p:nvGrpSpPr>
            <p:cNvPr id="75" name="组合 74"/>
            <p:cNvGrpSpPr/>
            <p:nvPr/>
          </p:nvGrpSpPr>
          <p:grpSpPr>
            <a:xfrm>
              <a:off x="4285793" y="3501501"/>
              <a:ext cx="899155" cy="4617715"/>
              <a:chOff x="4099564" y="3368040"/>
              <a:chExt cx="899155" cy="4617715"/>
            </a:xfrm>
          </p:grpSpPr>
          <p:cxnSp>
            <p:nvCxnSpPr>
              <p:cNvPr id="59" name="直接连接符 58"/>
              <p:cNvCxnSpPr/>
              <p:nvPr/>
            </p:nvCxnSpPr>
            <p:spPr>
              <a:xfrm>
                <a:off x="4549142" y="4267195"/>
                <a:ext cx="0" cy="371856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椭圆 63"/>
              <p:cNvSpPr/>
              <p:nvPr/>
            </p:nvSpPr>
            <p:spPr>
              <a:xfrm>
                <a:off x="4099564" y="3368040"/>
                <a:ext cx="899155" cy="899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>
              <a:off x="4400227" y="3689468"/>
              <a:ext cx="866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645793" y="2517388"/>
            <a:ext cx="980160" cy="5925567"/>
            <a:chOff x="5646422" y="2517388"/>
            <a:chExt cx="980160" cy="5925567"/>
          </a:xfrm>
        </p:grpSpPr>
        <p:grpSp>
          <p:nvGrpSpPr>
            <p:cNvPr id="83" name="组合 82"/>
            <p:cNvGrpSpPr/>
            <p:nvPr/>
          </p:nvGrpSpPr>
          <p:grpSpPr>
            <a:xfrm>
              <a:off x="5646422" y="2517388"/>
              <a:ext cx="899155" cy="5925567"/>
              <a:chOff x="5646422" y="2517388"/>
              <a:chExt cx="899155" cy="5925567"/>
            </a:xfrm>
          </p:grpSpPr>
          <p:cxnSp>
            <p:nvCxnSpPr>
              <p:cNvPr id="58" name="直接连接符 57"/>
              <p:cNvCxnSpPr>
                <a:stCxn id="67" idx="4"/>
              </p:cNvCxnSpPr>
              <p:nvPr/>
            </p:nvCxnSpPr>
            <p:spPr>
              <a:xfrm>
                <a:off x="6096000" y="3416543"/>
                <a:ext cx="2" cy="502641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椭圆 66"/>
              <p:cNvSpPr/>
              <p:nvPr/>
            </p:nvSpPr>
            <p:spPr>
              <a:xfrm>
                <a:off x="5646422" y="2517388"/>
                <a:ext cx="899155" cy="8991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5760529" y="2705356"/>
              <a:ext cx="866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988408" y="3501501"/>
            <a:ext cx="1016817" cy="4617715"/>
            <a:chOff x="7007051" y="3501501"/>
            <a:chExt cx="1016817" cy="4617715"/>
          </a:xfrm>
        </p:grpSpPr>
        <p:grpSp>
          <p:nvGrpSpPr>
            <p:cNvPr id="76" name="组合 75"/>
            <p:cNvGrpSpPr/>
            <p:nvPr/>
          </p:nvGrpSpPr>
          <p:grpSpPr>
            <a:xfrm>
              <a:off x="7007051" y="3501501"/>
              <a:ext cx="899155" cy="4617715"/>
              <a:chOff x="7193284" y="3368040"/>
              <a:chExt cx="899155" cy="4617715"/>
            </a:xfrm>
          </p:grpSpPr>
          <p:cxnSp>
            <p:nvCxnSpPr>
              <p:cNvPr id="57" name="直接连接符 56"/>
              <p:cNvCxnSpPr/>
              <p:nvPr/>
            </p:nvCxnSpPr>
            <p:spPr>
              <a:xfrm>
                <a:off x="7642862" y="4267195"/>
                <a:ext cx="0" cy="371856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/>
              <p:cNvSpPr/>
              <p:nvPr/>
            </p:nvSpPr>
            <p:spPr>
              <a:xfrm>
                <a:off x="7193284" y="3368040"/>
                <a:ext cx="899155" cy="899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7157815" y="3704221"/>
              <a:ext cx="866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67681" y="4897100"/>
            <a:ext cx="978401" cy="3545855"/>
            <a:chOff x="8367681" y="4897100"/>
            <a:chExt cx="978401" cy="3545855"/>
          </a:xfrm>
        </p:grpSpPr>
        <p:grpSp>
          <p:nvGrpSpPr>
            <p:cNvPr id="77" name="组合 76"/>
            <p:cNvGrpSpPr/>
            <p:nvPr/>
          </p:nvGrpSpPr>
          <p:grpSpPr>
            <a:xfrm>
              <a:off x="8367681" y="4897100"/>
              <a:ext cx="899155" cy="3545855"/>
              <a:chOff x="8740144" y="4439900"/>
              <a:chExt cx="899155" cy="3545855"/>
            </a:xfrm>
          </p:grpSpPr>
          <p:cxnSp>
            <p:nvCxnSpPr>
              <p:cNvPr id="54" name="直接连接符 53"/>
              <p:cNvCxnSpPr/>
              <p:nvPr/>
            </p:nvCxnSpPr>
            <p:spPr>
              <a:xfrm>
                <a:off x="9189722" y="5227315"/>
                <a:ext cx="0" cy="275844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椭圆 65"/>
              <p:cNvSpPr/>
              <p:nvPr/>
            </p:nvSpPr>
            <p:spPr>
              <a:xfrm>
                <a:off x="8740144" y="4439900"/>
                <a:ext cx="899155" cy="8991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8480029" y="5091138"/>
              <a:ext cx="866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/>
              <a:t>结果分析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/>
      <p:bldP spid="72" grpId="0"/>
      <p:bldP spid="78" grpId="0"/>
      <p:bldP spid="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/>
              <a:t>数据增强</a:t>
            </a:r>
            <a:endParaRPr lang="zh-CN" altLang="en-US" dirty="0"/>
          </a:p>
        </p:txBody>
      </p:sp>
      <p:pic>
        <p:nvPicPr>
          <p:cNvPr id="6" name="图片 5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2486534"/>
            <a:ext cx="1706880" cy="1706880"/>
          </a:xfrm>
          <a:prstGeom prst="rect">
            <a:avLst/>
          </a:prstGeom>
        </p:spPr>
      </p:pic>
      <p:pic>
        <p:nvPicPr>
          <p:cNvPr id="14" name="图片 13" descr="2366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554" y="924665"/>
            <a:ext cx="1793346" cy="179334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430813" y="348985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随机灰度化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5386" y="1661381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latin typeface="+mj-ea"/>
                <a:ea typeface="+mj-ea"/>
              </a:rPr>
              <a:t>大红蛱蝶 </a:t>
            </a:r>
            <a:endParaRPr lang="zh-CN" altLang="en-US" sz="3200" b="1" dirty="0">
              <a:latin typeface="+mj-ea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790825" y="3520949"/>
            <a:ext cx="86315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161030" y="3541269"/>
            <a:ext cx="2040943" cy="3095010"/>
            <a:chOff x="3161030" y="3541269"/>
            <a:chExt cx="2040943" cy="3095010"/>
          </a:xfrm>
        </p:grpSpPr>
        <p:pic>
          <p:nvPicPr>
            <p:cNvPr id="13" name="图片 12" descr="2365_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7653" y="4284286"/>
              <a:ext cx="1786823" cy="1786823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3161030" y="6174614"/>
              <a:ext cx="204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j-ea"/>
                  <a:ea typeface="+mj-ea"/>
                </a:rPr>
                <a:t>随机比例缩放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308350" y="3541269"/>
              <a:ext cx="654367" cy="69985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 flipH="1">
            <a:off x="3734435" y="2810933"/>
            <a:ext cx="754842" cy="72017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5288453" y="365537"/>
            <a:ext cx="2140994" cy="3165572"/>
            <a:chOff x="5288453" y="365537"/>
            <a:chExt cx="2140994" cy="3165572"/>
          </a:xfrm>
        </p:grpSpPr>
        <p:pic>
          <p:nvPicPr>
            <p:cNvPr id="12" name="图片 11" descr="23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9094" y="885117"/>
              <a:ext cx="1844465" cy="1844465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388504" y="365537"/>
              <a:ext cx="204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j-ea"/>
                  <a:ea typeface="+mj-ea"/>
                </a:rPr>
                <a:t>随机角度翻转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5288453" y="2810933"/>
              <a:ext cx="754842" cy="72017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7593753" y="62871"/>
            <a:ext cx="3497580" cy="3468238"/>
            <a:chOff x="7593753" y="62871"/>
            <a:chExt cx="3497580" cy="3468238"/>
          </a:xfrm>
        </p:grpSpPr>
        <p:grpSp>
          <p:nvGrpSpPr>
            <p:cNvPr id="31" name="组合 30"/>
            <p:cNvGrpSpPr/>
            <p:nvPr/>
          </p:nvGrpSpPr>
          <p:grpSpPr>
            <a:xfrm>
              <a:off x="7593753" y="924665"/>
              <a:ext cx="3497580" cy="1804917"/>
              <a:chOff x="8569325" y="1398144"/>
              <a:chExt cx="2400300" cy="1088390"/>
            </a:xfrm>
          </p:grpSpPr>
          <p:pic>
            <p:nvPicPr>
              <p:cNvPr id="7" name="图片 6" descr="23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9325" y="1398144"/>
                <a:ext cx="1088390" cy="1088390"/>
              </a:xfrm>
              <a:prstGeom prst="rect">
                <a:avLst/>
              </a:prstGeom>
            </p:spPr>
          </p:pic>
          <p:pic>
            <p:nvPicPr>
              <p:cNvPr id="9" name="图片 8" descr="2362_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42195" y="1398145"/>
                <a:ext cx="1027430" cy="1069340"/>
              </a:xfrm>
              <a:prstGeom prst="rect">
                <a:avLst/>
              </a:prstGeom>
            </p:spPr>
          </p:pic>
        </p:grpSp>
        <p:sp>
          <p:nvSpPr>
            <p:cNvPr id="17" name="文本框 16"/>
            <p:cNvSpPr txBox="1"/>
            <p:nvPr/>
          </p:nvSpPr>
          <p:spPr>
            <a:xfrm>
              <a:off x="7762630" y="62871"/>
              <a:ext cx="29690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dirty="0">
                  <a:latin typeface="+mj-ea"/>
                  <a:ea typeface="+mj-ea"/>
                </a:rPr>
                <a:t>色度、亮度、</a:t>
              </a:r>
              <a:endParaRPr lang="en-US" altLang="zh-CN" sz="2400" b="1" dirty="0">
                <a:latin typeface="+mj-ea"/>
                <a:ea typeface="+mj-ea"/>
              </a:endParaRPr>
            </a:p>
            <a:p>
              <a:pPr algn="l"/>
              <a:r>
                <a:rPr lang="zh-CN" altLang="en-US" sz="2400" b="1" dirty="0">
                  <a:latin typeface="+mj-ea"/>
                  <a:ea typeface="+mj-ea"/>
                </a:rPr>
                <a:t>饱和度、对比度变化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H="1">
              <a:off x="7883063" y="2810933"/>
              <a:ext cx="754842" cy="72017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5201973" y="3531110"/>
            <a:ext cx="3206062" cy="3105168"/>
            <a:chOff x="5201973" y="3531110"/>
            <a:chExt cx="3206062" cy="3105168"/>
          </a:xfrm>
        </p:grpSpPr>
        <p:grpSp>
          <p:nvGrpSpPr>
            <p:cNvPr id="35" name="组合 34"/>
            <p:cNvGrpSpPr/>
            <p:nvPr/>
          </p:nvGrpSpPr>
          <p:grpSpPr>
            <a:xfrm>
              <a:off x="5201973" y="4292199"/>
              <a:ext cx="3206062" cy="1786823"/>
              <a:chOff x="5425440" y="5070984"/>
              <a:chExt cx="2327275" cy="1103437"/>
            </a:xfrm>
          </p:grpSpPr>
          <p:pic>
            <p:nvPicPr>
              <p:cNvPr id="10" name="图片 9" descr="2363_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4805" y="5070984"/>
                <a:ext cx="1057910" cy="1103437"/>
              </a:xfrm>
              <a:prstGeom prst="rect">
                <a:avLst/>
              </a:prstGeom>
            </p:spPr>
          </p:pic>
          <p:pic>
            <p:nvPicPr>
              <p:cNvPr id="11" name="图片 10" descr="2363_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5440" y="5070984"/>
                <a:ext cx="1098550" cy="1098550"/>
              </a:xfrm>
              <a:prstGeom prst="rect">
                <a:avLst/>
              </a:prstGeom>
            </p:spPr>
          </p:pic>
        </p:grpSp>
        <p:sp>
          <p:nvSpPr>
            <p:cNvPr id="16" name="文本框 15"/>
            <p:cNvSpPr txBox="1"/>
            <p:nvPr/>
          </p:nvSpPr>
          <p:spPr>
            <a:xfrm>
              <a:off x="5617121" y="6174613"/>
              <a:ext cx="21964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j-ea"/>
                  <a:ea typeface="+mj-ea"/>
                </a:rPr>
                <a:t>水平/垂直翻转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6128523" y="3531110"/>
              <a:ext cx="654367" cy="69985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8653659" y="3541269"/>
            <a:ext cx="2105225" cy="3095008"/>
            <a:chOff x="8653659" y="3541269"/>
            <a:chExt cx="2105225" cy="3095008"/>
          </a:xfrm>
        </p:grpSpPr>
        <p:pic>
          <p:nvPicPr>
            <p:cNvPr id="8" name="图片 7" descr="2362_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3417" y="4292199"/>
              <a:ext cx="1769993" cy="1769993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717941" y="6174612"/>
              <a:ext cx="204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j-ea"/>
                  <a:ea typeface="+mj-ea"/>
                </a:rPr>
                <a:t>随机位置裁剪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653659" y="3541269"/>
              <a:ext cx="654367" cy="69985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30908" cy="605909"/>
          </a:xfrm>
        </p:spPr>
        <p:txBody>
          <a:bodyPr/>
          <a:lstStyle/>
          <a:p>
            <a:r>
              <a:rPr lang="zh-CN" altLang="en-US" dirty="0"/>
              <a:t>学习率和优化器选择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26222" y="1142022"/>
            <a:ext cx="1704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34C9C"/>
                </a:solidFill>
              </a:rPr>
              <a:t>SGD</a:t>
            </a:r>
            <a:endParaRPr lang="en-US" altLang="zh-CN" sz="5400" b="1" dirty="0">
              <a:solidFill>
                <a:srgbClr val="034C9C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28133" y="2454592"/>
            <a:ext cx="3500204" cy="997585"/>
            <a:chOff x="728133" y="2454592"/>
            <a:chExt cx="3500204" cy="997585"/>
          </a:xfrm>
          <a:solidFill>
            <a:srgbClr val="FFFFFF"/>
          </a:solidFill>
        </p:grpSpPr>
        <p:sp>
          <p:nvSpPr>
            <p:cNvPr id="14" name="矩形: 圆角 13"/>
            <p:cNvSpPr/>
            <p:nvPr/>
          </p:nvSpPr>
          <p:spPr>
            <a:xfrm>
              <a:off x="728133" y="2454592"/>
              <a:ext cx="3500204" cy="9975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98755" y="2599442"/>
              <a:ext cx="3329582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dirty="0"/>
                <a:t>θ=θ−η⋅∇ θL(θ)</a:t>
              </a:r>
              <a:endParaRPr lang="zh-CN" altLang="en-US" sz="4000" b="1" dirty="0"/>
            </a:p>
          </p:txBody>
        </p:sp>
      </p:grpSp>
      <p:sp>
        <p:nvSpPr>
          <p:cNvPr id="8" name="右箭头 13"/>
          <p:cNvSpPr/>
          <p:nvPr/>
        </p:nvSpPr>
        <p:spPr>
          <a:xfrm>
            <a:off x="4596130" y="2745105"/>
            <a:ext cx="2099945" cy="50736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7876459" y="5713026"/>
            <a:ext cx="3006795" cy="997585"/>
            <a:chOff x="898755" y="5113774"/>
            <a:chExt cx="3216045" cy="997585"/>
          </a:xfrm>
        </p:grpSpPr>
        <p:sp>
          <p:nvSpPr>
            <p:cNvPr id="20" name="矩形: 圆角 19"/>
            <p:cNvSpPr/>
            <p:nvPr/>
          </p:nvSpPr>
          <p:spPr>
            <a:xfrm>
              <a:off x="898755" y="5113774"/>
              <a:ext cx="3216045" cy="9975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7884" y="5258623"/>
              <a:ext cx="27613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 dirty="0" err="1">
                  <a:solidFill>
                    <a:schemeClr val="bg1"/>
                  </a:solidFill>
                </a:rPr>
                <a:t>lr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(</a:t>
              </a:r>
              <a:r>
                <a:rPr lang="zh-CN" altLang="en-US" sz="4000" b="1" dirty="0">
                  <a:solidFill>
                    <a:schemeClr val="bg1"/>
                  </a:solidFill>
                  <a:sym typeface="+mn-ea"/>
                </a:rPr>
                <a:t>η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)=0.003</a:t>
              </a:r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825658" y="1144974"/>
            <a:ext cx="2858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034C9C"/>
                </a:solidFill>
              </a:rPr>
              <a:t>RMSProp</a:t>
            </a:r>
            <a:endParaRPr lang="zh-CN" altLang="en-US" sz="5400" b="1" dirty="0">
              <a:solidFill>
                <a:srgbClr val="034C9C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251910" y="2128872"/>
            <a:ext cx="4504015" cy="3255576"/>
            <a:chOff x="7260377" y="2145805"/>
            <a:chExt cx="4504015" cy="3255576"/>
          </a:xfrm>
        </p:grpSpPr>
        <p:sp>
          <p:nvSpPr>
            <p:cNvPr id="17" name="矩形: 圆角 16"/>
            <p:cNvSpPr/>
            <p:nvPr/>
          </p:nvSpPr>
          <p:spPr>
            <a:xfrm>
              <a:off x="7260377" y="2145805"/>
              <a:ext cx="4427814" cy="3255576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/>
            <a:srcRect l="16729" t="21722" r="14647" b="22047"/>
            <a:stretch>
              <a:fillRect/>
            </a:stretch>
          </p:blipFill>
          <p:spPr>
            <a:xfrm>
              <a:off x="7442903" y="4095761"/>
              <a:ext cx="4062761" cy="1034946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382256" y="2399632"/>
              <a:ext cx="3309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dirty="0"/>
                <a:t>g=∇ θL(θ)</a:t>
              </a:r>
              <a:endParaRPr lang="zh-CN" altLang="en-US" sz="4000" b="1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36577" y="3223522"/>
              <a:ext cx="442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b="1" dirty="0"/>
                <a:t>E[g</a:t>
              </a:r>
              <a:r>
                <a:rPr lang="en-US" altLang="zh-CN" sz="4000" b="1" dirty="0"/>
                <a:t>²</a:t>
              </a:r>
              <a:r>
                <a:rPr lang="zh-CN" altLang="en-US" sz="4000" b="1" dirty="0"/>
                <a:t>]=γE[g</a:t>
              </a:r>
              <a:r>
                <a:rPr lang="en-US" altLang="zh-CN" sz="4000" b="1" dirty="0"/>
                <a:t>²</a:t>
              </a:r>
              <a:r>
                <a:rPr lang="zh-CN" altLang="en-US" sz="4000" b="1" dirty="0"/>
                <a:t>]+(1−γ)g</a:t>
              </a:r>
              <a:r>
                <a:rPr lang="en-US" altLang="zh-CN" sz="4000" b="1" dirty="0"/>
                <a:t>²</a:t>
              </a:r>
              <a:endParaRPr lang="en-US" altLang="zh-CN" sz="4000" b="1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98755" y="4116189"/>
            <a:ext cx="3006795" cy="997585"/>
            <a:chOff x="898755" y="5113774"/>
            <a:chExt cx="3216045" cy="997585"/>
          </a:xfrm>
        </p:grpSpPr>
        <p:sp>
          <p:nvSpPr>
            <p:cNvPr id="23" name="矩形: 圆角 22"/>
            <p:cNvSpPr/>
            <p:nvPr/>
          </p:nvSpPr>
          <p:spPr>
            <a:xfrm>
              <a:off x="898755" y="5113774"/>
              <a:ext cx="3216045" cy="9975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97884" y="5258623"/>
              <a:ext cx="27613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b="1" dirty="0" err="1">
                  <a:solidFill>
                    <a:schemeClr val="bg1"/>
                  </a:solidFill>
                </a:rPr>
                <a:t>lr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(</a:t>
              </a:r>
              <a:r>
                <a:rPr lang="zh-CN" altLang="en-US" sz="4000" b="1" dirty="0">
                  <a:solidFill>
                    <a:schemeClr val="bg1"/>
                  </a:solidFill>
                  <a:sym typeface="+mn-ea"/>
                </a:rPr>
                <a:t>η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)=0.001</a:t>
              </a:r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6063761" cy="605909"/>
          </a:xfrm>
        </p:spPr>
        <p:txBody>
          <a:bodyPr/>
          <a:lstStyle/>
          <a:p>
            <a:r>
              <a:rPr lang="zh-CN" altLang="en-US" dirty="0"/>
              <a:t>加入</a:t>
            </a:r>
            <a:r>
              <a:rPr lang="en-US" altLang="zh-CN" dirty="0"/>
              <a:t>dropout</a:t>
            </a:r>
            <a:r>
              <a:rPr lang="zh-CN" altLang="en-US" dirty="0"/>
              <a:t>、</a:t>
            </a:r>
            <a:r>
              <a:rPr lang="en-US" altLang="zh-CN" dirty="0"/>
              <a:t>BN</a:t>
            </a:r>
            <a:r>
              <a:rPr lang="zh-CN" altLang="en-US" dirty="0"/>
              <a:t>层、减小网络深度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20466" y="1744133"/>
            <a:ext cx="4959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+mj-ea"/>
                <a:ea typeface="+mj-ea"/>
              </a:rPr>
              <a:t>采用加入</a:t>
            </a:r>
            <a:r>
              <a:rPr lang="en-US" altLang="zh-CN" sz="3600" b="1" dirty="0">
                <a:latin typeface="+mj-ea"/>
                <a:ea typeface="+mj-ea"/>
              </a:rPr>
              <a:t>dropout</a:t>
            </a:r>
            <a:r>
              <a:rPr lang="zh-CN" altLang="en-US" sz="3600" b="1" dirty="0">
                <a:latin typeface="+mj-ea"/>
                <a:ea typeface="+mj-ea"/>
              </a:rPr>
              <a:t>层让一些神经元失去作用，降低模型复杂度</a:t>
            </a:r>
            <a:endParaRPr lang="zh-CN" altLang="en-US" sz="3600" b="1" dirty="0">
              <a:latin typeface="+mj-ea"/>
              <a:ea typeface="+mj-ea"/>
            </a:endParaRPr>
          </a:p>
          <a:p>
            <a:endParaRPr lang="zh-CN" altLang="en-US" sz="3600" b="1" dirty="0">
              <a:latin typeface="+mj-ea"/>
              <a:ea typeface="+mj-ea"/>
            </a:endParaRPr>
          </a:p>
          <a:p>
            <a:pPr marL="571500" indent="-57150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+mj-ea"/>
                <a:ea typeface="+mj-ea"/>
              </a:rPr>
              <a:t>加入</a:t>
            </a:r>
            <a:r>
              <a:rPr lang="en-US" altLang="zh-CN" sz="3600" b="1" dirty="0">
                <a:latin typeface="+mj-ea"/>
                <a:ea typeface="+mj-ea"/>
              </a:rPr>
              <a:t>BN</a:t>
            </a:r>
            <a:r>
              <a:rPr lang="zh-CN" altLang="en-US" sz="3600" b="1" dirty="0">
                <a:latin typeface="+mj-ea"/>
                <a:ea typeface="+mj-ea"/>
              </a:rPr>
              <a:t>层正则化</a:t>
            </a:r>
            <a:endParaRPr lang="zh-CN" altLang="en-US" sz="3600" b="1" dirty="0">
              <a:latin typeface="+mj-ea"/>
              <a:ea typeface="+mj-ea"/>
            </a:endParaRPr>
          </a:p>
          <a:p>
            <a:endParaRPr lang="zh-CN" altLang="en-US" sz="3600" b="1" dirty="0">
              <a:latin typeface="+mj-ea"/>
              <a:ea typeface="+mj-ea"/>
            </a:endParaRPr>
          </a:p>
          <a:p>
            <a:pPr marL="571500" indent="-57150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+mj-ea"/>
                <a:ea typeface="+mj-ea"/>
              </a:rPr>
              <a:t>删除一些卷积层</a:t>
            </a:r>
            <a:endParaRPr lang="zh-CN" altLang="en-US" sz="3600" b="1" dirty="0"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8" y="2663695"/>
            <a:ext cx="3232789" cy="2412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36" y="2663695"/>
            <a:ext cx="3378502" cy="2412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390686" cy="605909"/>
          </a:xfrm>
        </p:spPr>
        <p:txBody>
          <a:bodyPr/>
          <a:lstStyle/>
          <a:p>
            <a:r>
              <a:rPr lang="en-US" altLang="zh-CN" sz="2800" dirty="0"/>
              <a:t>VGG16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326664" y="141329"/>
            <a:ext cx="4838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最终训练结果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34C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559034" y="998256"/>
            <a:ext cx="37369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Figure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466283"/>
            <a:ext cx="5852160" cy="4389120"/>
          </a:xfrm>
          <a:prstGeom prst="rect">
            <a:avLst/>
          </a:prstGeom>
        </p:spPr>
      </p:pic>
      <p:pic>
        <p:nvPicPr>
          <p:cNvPr id="8" name="图片 7" descr="Figur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466283"/>
            <a:ext cx="5852160" cy="438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357015" y="347519"/>
            <a:ext cx="3789279" cy="1015663"/>
            <a:chOff x="5357015" y="1543308"/>
            <a:chExt cx="3789279" cy="1015663"/>
          </a:xfrm>
        </p:grpSpPr>
        <p:sp>
          <p:nvSpPr>
            <p:cNvPr id="10" name="文本框 9"/>
            <p:cNvSpPr txBox="1"/>
            <p:nvPr/>
          </p:nvSpPr>
          <p:spPr>
            <a:xfrm>
              <a:off x="5357015" y="1543308"/>
              <a:ext cx="707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</a:rPr>
                <a:t>1</a:t>
              </a:r>
              <a:endParaRPr kumimoji="0" lang="zh-CN" altLang="en-US" sz="6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80680" y="1789529"/>
              <a:ext cx="316561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j-ea"/>
                  <a:ea typeface="+mj-ea"/>
                </a:rPr>
                <a:t>项目概览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357015" y="1585767"/>
            <a:ext cx="3833070" cy="1015663"/>
            <a:chOff x="8580953" y="1543308"/>
            <a:chExt cx="3833070" cy="1015663"/>
          </a:xfrm>
        </p:grpSpPr>
        <p:sp>
          <p:nvSpPr>
            <p:cNvPr id="31" name="文本框 30"/>
            <p:cNvSpPr txBox="1"/>
            <p:nvPr/>
          </p:nvSpPr>
          <p:spPr>
            <a:xfrm>
              <a:off x="8580953" y="1543308"/>
              <a:ext cx="707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kumimoji="0" lang="zh-CN" altLang="en-US" sz="6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248409" y="1789529"/>
              <a:ext cx="316561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训练模型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57885" y="2921168"/>
            <a:ext cx="3891394" cy="1015663"/>
            <a:chOff x="5357015" y="3012305"/>
            <a:chExt cx="3891394" cy="1015663"/>
          </a:xfrm>
        </p:grpSpPr>
        <p:sp>
          <p:nvSpPr>
            <p:cNvPr id="35" name="文本框 34"/>
            <p:cNvSpPr txBox="1"/>
            <p:nvPr/>
          </p:nvSpPr>
          <p:spPr>
            <a:xfrm>
              <a:off x="5357015" y="3012305"/>
              <a:ext cx="707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kumimoji="0" lang="zh-CN" altLang="en-US" sz="6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082795" y="3258526"/>
              <a:ext cx="316561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j-ea"/>
                  <a:ea typeface="+mj-ea"/>
                </a:rPr>
                <a:t>软件展示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57015" y="4179055"/>
            <a:ext cx="4657221" cy="1266424"/>
            <a:chOff x="8580953" y="4479155"/>
            <a:chExt cx="3873500" cy="1266424"/>
          </a:xfrm>
        </p:grpSpPr>
        <p:sp>
          <p:nvSpPr>
            <p:cNvPr id="47" name="文本框 46"/>
            <p:cNvSpPr txBox="1"/>
            <p:nvPr/>
          </p:nvSpPr>
          <p:spPr>
            <a:xfrm>
              <a:off x="8580953" y="4479155"/>
              <a:ext cx="707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</a:rPr>
                <a:t>4</a:t>
              </a:r>
              <a:endParaRPr kumimoji="0" lang="zh-CN" altLang="en-US" sz="6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288839" y="4791472"/>
              <a:ext cx="3165614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j-ea"/>
                  <a:ea typeface="+mj-ea"/>
                </a:rPr>
                <a:t>存在的问题及改进方案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pic>
        <p:nvPicPr>
          <p:cNvPr id="5" name="图片占位符 4" descr="图片包含 户外, 天空, 建筑物, 道路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  <p:cxnSp>
        <p:nvCxnSpPr>
          <p:cNvPr id="51" name="直接连接符 50"/>
          <p:cNvCxnSpPr>
            <a:endCxn id="52" idx="1"/>
          </p:cNvCxnSpPr>
          <p:nvPr/>
        </p:nvCxnSpPr>
        <p:spPr>
          <a:xfrm>
            <a:off x="4097287" y="0"/>
            <a:ext cx="0" cy="2127628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/>
          <p:cNvSpPr/>
          <p:nvPr/>
        </p:nvSpPr>
        <p:spPr>
          <a:xfrm rot="5400000">
            <a:off x="2795914" y="3073465"/>
            <a:ext cx="2602746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4067793" y="4730373"/>
            <a:ext cx="2" cy="2127629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3664782" y="2568244"/>
            <a:ext cx="923330" cy="16870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056181"/>
          </a:xfrm>
          <a:prstGeom prst="rect">
            <a:avLst/>
          </a:prstGeom>
        </p:spPr>
      </p:pic>
      <p:cxnSp>
        <p:nvCxnSpPr>
          <p:cNvPr id="27" name="直接连接符 26"/>
          <p:cNvCxnSpPr>
            <a:endCxn id="28" idx="1"/>
          </p:cNvCxnSpPr>
          <p:nvPr/>
        </p:nvCxnSpPr>
        <p:spPr>
          <a:xfrm>
            <a:off x="0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4224759" y="3700650"/>
            <a:ext cx="3742482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17649" y="3763675"/>
            <a:ext cx="27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PART   03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967241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594658" y="4818234"/>
            <a:ext cx="73499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dirty="0">
                <a:ea typeface="等线" panose="02010600030101010101" pitchFamily="2" charset="-122"/>
                <a:cs typeface="Times New Roman" panose="02020603050405020304" pitchFamily="18" charset="0"/>
              </a:rPr>
              <a:t>软件展示</a:t>
            </a:r>
            <a:r>
              <a:rPr lang="zh-CN" altLang="en-US" sz="4800" dirty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🐞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5931345" y="6558655"/>
            <a:ext cx="347240" cy="2993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29" y="4818234"/>
            <a:ext cx="1252677" cy="1252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s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图片包含 天空, 户外, 树, 草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/>
      </p:pic>
      <p:cxnSp>
        <p:nvCxnSpPr>
          <p:cNvPr id="27" name="直接连接符 26"/>
          <p:cNvCxnSpPr>
            <a:endCxn id="28" idx="1"/>
          </p:cNvCxnSpPr>
          <p:nvPr/>
        </p:nvCxnSpPr>
        <p:spPr>
          <a:xfrm>
            <a:off x="0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4224759" y="3700650"/>
            <a:ext cx="3742482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17649" y="3763675"/>
            <a:ext cx="27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PART   04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967241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224802" y="4823318"/>
            <a:ext cx="91952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dirty="0">
                <a:ea typeface="等线" panose="02010600030101010101" pitchFamily="2" charset="-122"/>
                <a:cs typeface="Times New Roman" panose="02020603050405020304" pitchFamily="18" charset="0"/>
              </a:rPr>
              <a:t>存在的问题及解决方案</a:t>
            </a:r>
            <a:endParaRPr lang="zh-CN" altLang="en-US" sz="6600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5922380" y="6558655"/>
            <a:ext cx="347240" cy="2993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73" y="4848399"/>
            <a:ext cx="1057835" cy="1057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309555" y="255138"/>
            <a:ext cx="3195463" cy="60590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1</a:t>
            </a:r>
            <a:r>
              <a:rPr lang="zh-CN" altLang="en-US" dirty="0"/>
              <a:t>、用户身份鉴别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9634" y="4703323"/>
            <a:ext cx="1148384" cy="1157008"/>
            <a:chOff x="524283" y="4447835"/>
            <a:chExt cx="1148384" cy="1157008"/>
          </a:xfrm>
        </p:grpSpPr>
        <p:sp>
          <p:nvSpPr>
            <p:cNvPr id="14" name="Oval 20"/>
            <p:cNvSpPr>
              <a:spLocks noChangeArrowheads="1"/>
            </p:cNvSpPr>
            <p:nvPr/>
          </p:nvSpPr>
          <p:spPr bwMode="auto">
            <a:xfrm>
              <a:off x="524283" y="4447835"/>
              <a:ext cx="1148384" cy="115700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1"/>
            <p:cNvSpPr>
              <a:spLocks noEditPoints="1"/>
            </p:cNvSpPr>
            <p:nvPr/>
          </p:nvSpPr>
          <p:spPr bwMode="auto">
            <a:xfrm>
              <a:off x="806809" y="4754367"/>
              <a:ext cx="583330" cy="594784"/>
            </a:xfrm>
            <a:custGeom>
              <a:avLst/>
              <a:gdLst>
                <a:gd name="T0" fmla="*/ 26 w 90"/>
                <a:gd name="T1" fmla="*/ 19 h 91"/>
                <a:gd name="T2" fmla="*/ 19 w 90"/>
                <a:gd name="T3" fmla="*/ 26 h 91"/>
                <a:gd name="T4" fmla="*/ 18 w 90"/>
                <a:gd name="T5" fmla="*/ 34 h 91"/>
                <a:gd name="T6" fmla="*/ 22 w 90"/>
                <a:gd name="T7" fmla="*/ 29 h 91"/>
                <a:gd name="T8" fmla="*/ 29 w 90"/>
                <a:gd name="T9" fmla="*/ 23 h 91"/>
                <a:gd name="T10" fmla="*/ 33 w 90"/>
                <a:gd name="T11" fmla="*/ 18 h 91"/>
                <a:gd name="T12" fmla="*/ 89 w 90"/>
                <a:gd name="T13" fmla="*/ 84 h 91"/>
                <a:gd name="T14" fmla="*/ 73 w 90"/>
                <a:gd name="T15" fmla="*/ 67 h 91"/>
                <a:gd name="T16" fmla="*/ 82 w 90"/>
                <a:gd name="T17" fmla="*/ 41 h 91"/>
                <a:gd name="T18" fmla="*/ 79 w 90"/>
                <a:gd name="T19" fmla="*/ 25 h 91"/>
                <a:gd name="T20" fmla="*/ 70 w 90"/>
                <a:gd name="T21" fmla="*/ 12 h 91"/>
                <a:gd name="T22" fmla="*/ 41 w 90"/>
                <a:gd name="T23" fmla="*/ 0 h 91"/>
                <a:gd name="T24" fmla="*/ 3 w 90"/>
                <a:gd name="T25" fmla="*/ 25 h 91"/>
                <a:gd name="T26" fmla="*/ 3 w 90"/>
                <a:gd name="T27" fmla="*/ 57 h 91"/>
                <a:gd name="T28" fmla="*/ 12 w 90"/>
                <a:gd name="T29" fmla="*/ 70 h 91"/>
                <a:gd name="T30" fmla="*/ 25 w 90"/>
                <a:gd name="T31" fmla="*/ 79 h 91"/>
                <a:gd name="T32" fmla="*/ 25 w 90"/>
                <a:gd name="T33" fmla="*/ 79 h 91"/>
                <a:gd name="T34" fmla="*/ 57 w 90"/>
                <a:gd name="T35" fmla="*/ 79 h 91"/>
                <a:gd name="T36" fmla="*/ 84 w 90"/>
                <a:gd name="T37" fmla="*/ 89 h 91"/>
                <a:gd name="T38" fmla="*/ 89 w 90"/>
                <a:gd name="T39" fmla="*/ 84 h 91"/>
                <a:gd name="T40" fmla="*/ 65 w 90"/>
                <a:gd name="T41" fmla="*/ 65 h 91"/>
                <a:gd name="T42" fmla="*/ 54 w 90"/>
                <a:gd name="T43" fmla="*/ 72 h 91"/>
                <a:gd name="T44" fmla="*/ 28 w 90"/>
                <a:gd name="T45" fmla="*/ 72 h 91"/>
                <a:gd name="T46" fmla="*/ 17 w 90"/>
                <a:gd name="T47" fmla="*/ 65 h 91"/>
                <a:gd name="T48" fmla="*/ 17 w 90"/>
                <a:gd name="T49" fmla="*/ 65 h 91"/>
                <a:gd name="T50" fmla="*/ 10 w 90"/>
                <a:gd name="T51" fmla="*/ 54 h 91"/>
                <a:gd name="T52" fmla="*/ 10 w 90"/>
                <a:gd name="T53" fmla="*/ 28 h 91"/>
                <a:gd name="T54" fmla="*/ 41 w 90"/>
                <a:gd name="T55" fmla="*/ 7 h 91"/>
                <a:gd name="T56" fmla="*/ 65 w 90"/>
                <a:gd name="T57" fmla="*/ 17 h 91"/>
                <a:gd name="T58" fmla="*/ 72 w 90"/>
                <a:gd name="T59" fmla="*/ 28 h 91"/>
                <a:gd name="T60" fmla="*/ 75 w 90"/>
                <a:gd name="T61" fmla="*/ 41 h 91"/>
                <a:gd name="T62" fmla="*/ 65 w 90"/>
                <a:gd name="T63" fmla="*/ 65 h 91"/>
                <a:gd name="T64" fmla="*/ 65 w 90"/>
                <a:gd name="T65" fmla="*/ 39 h 91"/>
                <a:gd name="T66" fmla="*/ 61 w 90"/>
                <a:gd name="T67" fmla="*/ 50 h 91"/>
                <a:gd name="T68" fmla="*/ 57 w 90"/>
                <a:gd name="T69" fmla="*/ 57 h 91"/>
                <a:gd name="T70" fmla="*/ 41 w 90"/>
                <a:gd name="T71" fmla="*/ 63 h 91"/>
                <a:gd name="T72" fmla="*/ 41 w 90"/>
                <a:gd name="T73" fmla="*/ 68 h 91"/>
                <a:gd name="T74" fmla="*/ 60 w 90"/>
                <a:gd name="T75" fmla="*/ 60 h 91"/>
                <a:gd name="T76" fmla="*/ 66 w 90"/>
                <a:gd name="T77" fmla="*/ 51 h 91"/>
                <a:gd name="T78" fmla="*/ 65 w 90"/>
                <a:gd name="T79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91">
                  <a:moveTo>
                    <a:pt x="30" y="16"/>
                  </a:moveTo>
                  <a:cubicBezTo>
                    <a:pt x="29" y="17"/>
                    <a:pt x="27" y="18"/>
                    <a:pt x="26" y="19"/>
                  </a:cubicBezTo>
                  <a:cubicBezTo>
                    <a:pt x="25" y="20"/>
                    <a:pt x="23" y="21"/>
                    <a:pt x="22" y="22"/>
                  </a:cubicBezTo>
                  <a:cubicBezTo>
                    <a:pt x="21" y="23"/>
                    <a:pt x="20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2"/>
                    <a:pt x="16" y="33"/>
                    <a:pt x="18" y="34"/>
                  </a:cubicBezTo>
                  <a:cubicBezTo>
                    <a:pt x="19" y="34"/>
                    <a:pt x="20" y="34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3" y="28"/>
                    <a:pt x="24" y="26"/>
                    <a:pt x="25" y="25"/>
                  </a:cubicBezTo>
                  <a:cubicBezTo>
                    <a:pt x="26" y="24"/>
                    <a:pt x="27" y="23"/>
                    <a:pt x="29" y="23"/>
                  </a:cubicBezTo>
                  <a:cubicBezTo>
                    <a:pt x="30" y="22"/>
                    <a:pt x="31" y="21"/>
                    <a:pt x="32" y="21"/>
                  </a:cubicBezTo>
                  <a:cubicBezTo>
                    <a:pt x="33" y="20"/>
                    <a:pt x="34" y="19"/>
                    <a:pt x="33" y="18"/>
                  </a:cubicBezTo>
                  <a:cubicBezTo>
                    <a:pt x="33" y="17"/>
                    <a:pt x="32" y="16"/>
                    <a:pt x="30" y="16"/>
                  </a:cubicBezTo>
                  <a:close/>
                  <a:moveTo>
                    <a:pt x="89" y="84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5" y="64"/>
                    <a:pt x="77" y="61"/>
                    <a:pt x="79" y="57"/>
                  </a:cubicBezTo>
                  <a:cubicBezTo>
                    <a:pt x="81" y="52"/>
                    <a:pt x="82" y="47"/>
                    <a:pt x="82" y="41"/>
                  </a:cubicBezTo>
                  <a:cubicBezTo>
                    <a:pt x="82" y="36"/>
                    <a:pt x="81" y="30"/>
                    <a:pt x="79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0"/>
                    <a:pt x="74" y="16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8"/>
                    <a:pt x="62" y="5"/>
                    <a:pt x="57" y="3"/>
                  </a:cubicBezTo>
                  <a:cubicBezTo>
                    <a:pt x="52" y="1"/>
                    <a:pt x="46" y="0"/>
                    <a:pt x="41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8" y="16"/>
                    <a:pt x="5" y="20"/>
                    <a:pt x="3" y="25"/>
                  </a:cubicBezTo>
                  <a:cubicBezTo>
                    <a:pt x="1" y="30"/>
                    <a:pt x="0" y="36"/>
                    <a:pt x="0" y="41"/>
                  </a:cubicBezTo>
                  <a:cubicBezTo>
                    <a:pt x="0" y="47"/>
                    <a:pt x="1" y="52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5" y="62"/>
                    <a:pt x="8" y="66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6" y="74"/>
                    <a:pt x="20" y="77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0" y="81"/>
                    <a:pt x="35" y="82"/>
                    <a:pt x="41" y="82"/>
                  </a:cubicBezTo>
                  <a:cubicBezTo>
                    <a:pt x="46" y="82"/>
                    <a:pt x="52" y="81"/>
                    <a:pt x="57" y="79"/>
                  </a:cubicBezTo>
                  <a:cubicBezTo>
                    <a:pt x="61" y="78"/>
                    <a:pt x="64" y="75"/>
                    <a:pt x="67" y="73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5" y="91"/>
                    <a:pt x="88" y="91"/>
                    <a:pt x="89" y="89"/>
                  </a:cubicBezTo>
                  <a:cubicBezTo>
                    <a:pt x="90" y="88"/>
                    <a:pt x="90" y="85"/>
                    <a:pt x="89" y="84"/>
                  </a:cubicBezTo>
                  <a:close/>
                  <a:moveTo>
                    <a:pt x="65" y="65"/>
                  </a:move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2" y="68"/>
                    <a:pt x="58" y="71"/>
                    <a:pt x="54" y="72"/>
                  </a:cubicBezTo>
                  <a:cubicBezTo>
                    <a:pt x="50" y="74"/>
                    <a:pt x="45" y="75"/>
                    <a:pt x="41" y="75"/>
                  </a:cubicBezTo>
                  <a:cubicBezTo>
                    <a:pt x="36" y="75"/>
                    <a:pt x="32" y="74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4" y="71"/>
                    <a:pt x="20" y="68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4" y="62"/>
                    <a:pt x="11" y="58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0"/>
                    <a:pt x="7" y="46"/>
                    <a:pt x="7" y="41"/>
                  </a:cubicBezTo>
                  <a:cubicBezTo>
                    <a:pt x="7" y="37"/>
                    <a:pt x="8" y="32"/>
                    <a:pt x="10" y="28"/>
                  </a:cubicBezTo>
                  <a:cubicBezTo>
                    <a:pt x="11" y="24"/>
                    <a:pt x="14" y="20"/>
                    <a:pt x="17" y="17"/>
                  </a:cubicBezTo>
                  <a:cubicBezTo>
                    <a:pt x="23" y="11"/>
                    <a:pt x="32" y="7"/>
                    <a:pt x="41" y="7"/>
                  </a:cubicBezTo>
                  <a:cubicBezTo>
                    <a:pt x="45" y="7"/>
                    <a:pt x="50" y="8"/>
                    <a:pt x="54" y="10"/>
                  </a:cubicBezTo>
                  <a:cubicBezTo>
                    <a:pt x="58" y="12"/>
                    <a:pt x="62" y="14"/>
                    <a:pt x="65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8" y="21"/>
                    <a:pt x="70" y="24"/>
                    <a:pt x="72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4" y="32"/>
                    <a:pt x="75" y="37"/>
                    <a:pt x="75" y="41"/>
                  </a:cubicBezTo>
                  <a:cubicBezTo>
                    <a:pt x="75" y="46"/>
                    <a:pt x="74" y="50"/>
                    <a:pt x="72" y="54"/>
                  </a:cubicBezTo>
                  <a:cubicBezTo>
                    <a:pt x="70" y="58"/>
                    <a:pt x="68" y="62"/>
                    <a:pt x="65" y="65"/>
                  </a:cubicBezTo>
                  <a:close/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4" y="39"/>
                    <a:pt x="63" y="40"/>
                    <a:pt x="63" y="41"/>
                  </a:cubicBezTo>
                  <a:cubicBezTo>
                    <a:pt x="63" y="44"/>
                    <a:pt x="62" y="47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0" y="52"/>
                    <a:pt x="59" y="55"/>
                    <a:pt x="57" y="57"/>
                  </a:cubicBezTo>
                  <a:cubicBezTo>
                    <a:pt x="54" y="59"/>
                    <a:pt x="52" y="60"/>
                    <a:pt x="49" y="62"/>
                  </a:cubicBezTo>
                  <a:cubicBezTo>
                    <a:pt x="47" y="63"/>
                    <a:pt x="44" y="63"/>
                    <a:pt x="41" y="63"/>
                  </a:cubicBezTo>
                  <a:cubicBezTo>
                    <a:pt x="40" y="63"/>
                    <a:pt x="39" y="64"/>
                    <a:pt x="39" y="66"/>
                  </a:cubicBezTo>
                  <a:cubicBezTo>
                    <a:pt x="39" y="67"/>
                    <a:pt x="40" y="68"/>
                    <a:pt x="41" y="68"/>
                  </a:cubicBezTo>
                  <a:cubicBezTo>
                    <a:pt x="44" y="68"/>
                    <a:pt x="48" y="67"/>
                    <a:pt x="51" y="66"/>
                  </a:cubicBezTo>
                  <a:cubicBezTo>
                    <a:pt x="54" y="64"/>
                    <a:pt x="57" y="63"/>
                    <a:pt x="60" y="60"/>
                  </a:cubicBezTo>
                  <a:cubicBezTo>
                    <a:pt x="62" y="58"/>
                    <a:pt x="64" y="55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48"/>
                    <a:pt x="68" y="45"/>
                    <a:pt x="68" y="41"/>
                  </a:cubicBezTo>
                  <a:cubicBezTo>
                    <a:pt x="68" y="40"/>
                    <a:pt x="67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315646" y="1600264"/>
            <a:ext cx="1148384" cy="1157008"/>
            <a:chOff x="4355114" y="3539131"/>
            <a:chExt cx="1148384" cy="1157008"/>
          </a:xfrm>
        </p:grpSpPr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4355114" y="3539131"/>
              <a:ext cx="1148384" cy="11570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4661140" y="3825479"/>
              <a:ext cx="536332" cy="584311"/>
            </a:xfrm>
            <a:custGeom>
              <a:avLst/>
              <a:gdLst>
                <a:gd name="T0" fmla="*/ 70 w 192"/>
                <a:gd name="T1" fmla="*/ 76 h 179"/>
                <a:gd name="T2" fmla="*/ 70 w 192"/>
                <a:gd name="T3" fmla="*/ 97 h 179"/>
                <a:gd name="T4" fmla="*/ 50 w 192"/>
                <a:gd name="T5" fmla="*/ 97 h 179"/>
                <a:gd name="T6" fmla="*/ 50 w 192"/>
                <a:gd name="T7" fmla="*/ 76 h 179"/>
                <a:gd name="T8" fmla="*/ 96 w 192"/>
                <a:gd name="T9" fmla="*/ 0 h 179"/>
                <a:gd name="T10" fmla="*/ 163 w 192"/>
                <a:gd name="T11" fmla="*/ 25 h 179"/>
                <a:gd name="T12" fmla="*/ 163 w 192"/>
                <a:gd name="T13" fmla="*/ 148 h 179"/>
                <a:gd name="T14" fmla="*/ 73 w 192"/>
                <a:gd name="T15" fmla="*/ 170 h 179"/>
                <a:gd name="T16" fmla="*/ 31 w 192"/>
                <a:gd name="T17" fmla="*/ 177 h 179"/>
                <a:gd name="T18" fmla="*/ 24 w 192"/>
                <a:gd name="T19" fmla="*/ 179 h 179"/>
                <a:gd name="T20" fmla="*/ 13 w 192"/>
                <a:gd name="T21" fmla="*/ 170 h 179"/>
                <a:gd name="T22" fmla="*/ 13 w 192"/>
                <a:gd name="T23" fmla="*/ 162 h 179"/>
                <a:gd name="T24" fmla="*/ 5 w 192"/>
                <a:gd name="T25" fmla="*/ 115 h 179"/>
                <a:gd name="T26" fmla="*/ 28 w 192"/>
                <a:gd name="T27" fmla="*/ 25 h 179"/>
                <a:gd name="T28" fmla="*/ 153 w 192"/>
                <a:gd name="T29" fmla="*/ 37 h 179"/>
                <a:gd name="T30" fmla="*/ 96 w 192"/>
                <a:gd name="T31" fmla="*/ 16 h 179"/>
                <a:gd name="T32" fmla="*/ 14 w 192"/>
                <a:gd name="T33" fmla="*/ 86 h 179"/>
                <a:gd name="T34" fmla="*/ 31 w 192"/>
                <a:gd name="T35" fmla="*/ 130 h 179"/>
                <a:gd name="T36" fmla="*/ 28 w 192"/>
                <a:gd name="T37" fmla="*/ 162 h 179"/>
                <a:gd name="T38" fmla="*/ 57 w 192"/>
                <a:gd name="T39" fmla="*/ 149 h 179"/>
                <a:gd name="T40" fmla="*/ 96 w 192"/>
                <a:gd name="T41" fmla="*/ 157 h 179"/>
                <a:gd name="T42" fmla="*/ 177 w 192"/>
                <a:gd name="T43" fmla="*/ 86 h 179"/>
                <a:gd name="T44" fmla="*/ 64 w 192"/>
                <a:gd name="T45" fmla="*/ 83 h 179"/>
                <a:gd name="T46" fmla="*/ 60 w 192"/>
                <a:gd name="T47" fmla="*/ 81 h 179"/>
                <a:gd name="T48" fmla="*/ 55 w 192"/>
                <a:gd name="T49" fmla="*/ 86 h 179"/>
                <a:gd name="T50" fmla="*/ 60 w 192"/>
                <a:gd name="T51" fmla="*/ 92 h 179"/>
                <a:gd name="T52" fmla="*/ 65 w 192"/>
                <a:gd name="T53" fmla="*/ 86 h 179"/>
                <a:gd name="T54" fmla="*/ 96 w 192"/>
                <a:gd name="T55" fmla="*/ 72 h 179"/>
                <a:gd name="T56" fmla="*/ 105 w 192"/>
                <a:gd name="T57" fmla="*/ 76 h 179"/>
                <a:gd name="T58" fmla="*/ 105 w 192"/>
                <a:gd name="T59" fmla="*/ 97 h 179"/>
                <a:gd name="T60" fmla="*/ 86 w 192"/>
                <a:gd name="T61" fmla="*/ 97 h 179"/>
                <a:gd name="T62" fmla="*/ 86 w 192"/>
                <a:gd name="T63" fmla="*/ 76 h 179"/>
                <a:gd name="T64" fmla="*/ 99 w 192"/>
                <a:gd name="T65" fmla="*/ 83 h 179"/>
                <a:gd name="T66" fmla="*/ 96 w 192"/>
                <a:gd name="T67" fmla="*/ 81 h 179"/>
                <a:gd name="T68" fmla="*/ 90 w 192"/>
                <a:gd name="T69" fmla="*/ 86 h 179"/>
                <a:gd name="T70" fmla="*/ 96 w 192"/>
                <a:gd name="T71" fmla="*/ 92 h 179"/>
                <a:gd name="T72" fmla="*/ 101 w 192"/>
                <a:gd name="T73" fmla="*/ 86 h 179"/>
                <a:gd name="T74" fmla="*/ 131 w 192"/>
                <a:gd name="T75" fmla="*/ 72 h 179"/>
                <a:gd name="T76" fmla="*/ 141 w 192"/>
                <a:gd name="T77" fmla="*/ 76 h 179"/>
                <a:gd name="T78" fmla="*/ 141 w 192"/>
                <a:gd name="T79" fmla="*/ 97 h 179"/>
                <a:gd name="T80" fmla="*/ 121 w 192"/>
                <a:gd name="T81" fmla="*/ 97 h 179"/>
                <a:gd name="T82" fmla="*/ 121 w 192"/>
                <a:gd name="T83" fmla="*/ 76 h 179"/>
                <a:gd name="T84" fmla="*/ 135 w 192"/>
                <a:gd name="T85" fmla="*/ 83 h 179"/>
                <a:gd name="T86" fmla="*/ 131 w 192"/>
                <a:gd name="T87" fmla="*/ 81 h 179"/>
                <a:gd name="T88" fmla="*/ 126 w 192"/>
                <a:gd name="T89" fmla="*/ 86 h 179"/>
                <a:gd name="T90" fmla="*/ 131 w 192"/>
                <a:gd name="T91" fmla="*/ 92 h 179"/>
                <a:gd name="T92" fmla="*/ 136 w 192"/>
                <a:gd name="T93" fmla="*/ 8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79">
                  <a:moveTo>
                    <a:pt x="60" y="72"/>
                  </a:moveTo>
                  <a:cubicBezTo>
                    <a:pt x="64" y="72"/>
                    <a:pt x="67" y="74"/>
                    <a:pt x="70" y="76"/>
                  </a:cubicBezTo>
                  <a:cubicBezTo>
                    <a:pt x="73" y="79"/>
                    <a:pt x="74" y="82"/>
                    <a:pt x="74" y="86"/>
                  </a:cubicBezTo>
                  <a:cubicBezTo>
                    <a:pt x="74" y="90"/>
                    <a:pt x="73" y="94"/>
                    <a:pt x="70" y="97"/>
                  </a:cubicBezTo>
                  <a:cubicBezTo>
                    <a:pt x="67" y="99"/>
                    <a:pt x="64" y="101"/>
                    <a:pt x="60" y="101"/>
                  </a:cubicBezTo>
                  <a:cubicBezTo>
                    <a:pt x="56" y="101"/>
                    <a:pt x="53" y="99"/>
                    <a:pt x="50" y="97"/>
                  </a:cubicBezTo>
                  <a:cubicBezTo>
                    <a:pt x="48" y="94"/>
                    <a:pt x="46" y="90"/>
                    <a:pt x="46" y="86"/>
                  </a:cubicBezTo>
                  <a:cubicBezTo>
                    <a:pt x="46" y="82"/>
                    <a:pt x="48" y="79"/>
                    <a:pt x="50" y="76"/>
                  </a:cubicBezTo>
                  <a:cubicBezTo>
                    <a:pt x="53" y="74"/>
                    <a:pt x="56" y="72"/>
                    <a:pt x="60" y="72"/>
                  </a:cubicBezTo>
                  <a:close/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122" y="0"/>
                    <a:pt x="146" y="10"/>
                    <a:pt x="163" y="25"/>
                  </a:cubicBezTo>
                  <a:cubicBezTo>
                    <a:pt x="181" y="41"/>
                    <a:pt x="192" y="62"/>
                    <a:pt x="192" y="86"/>
                  </a:cubicBezTo>
                  <a:cubicBezTo>
                    <a:pt x="192" y="110"/>
                    <a:pt x="181" y="132"/>
                    <a:pt x="163" y="148"/>
                  </a:cubicBezTo>
                  <a:cubicBezTo>
                    <a:pt x="146" y="163"/>
                    <a:pt x="122" y="172"/>
                    <a:pt x="96" y="172"/>
                  </a:cubicBezTo>
                  <a:cubicBezTo>
                    <a:pt x="88" y="172"/>
                    <a:pt x="80" y="172"/>
                    <a:pt x="73" y="170"/>
                  </a:cubicBezTo>
                  <a:cubicBezTo>
                    <a:pt x="66" y="169"/>
                    <a:pt x="60" y="167"/>
                    <a:pt x="54" y="164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29" y="178"/>
                    <a:pt x="27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2" y="178"/>
                    <a:pt x="19" y="177"/>
                    <a:pt x="17" y="176"/>
                  </a:cubicBezTo>
                  <a:cubicBezTo>
                    <a:pt x="15" y="174"/>
                    <a:pt x="14" y="172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2" y="167"/>
                    <a:pt x="12" y="165"/>
                    <a:pt x="13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3" y="131"/>
                    <a:pt x="8" y="123"/>
                    <a:pt x="5" y="115"/>
                  </a:cubicBezTo>
                  <a:cubicBezTo>
                    <a:pt x="2" y="106"/>
                    <a:pt x="0" y="96"/>
                    <a:pt x="0" y="86"/>
                  </a:cubicBezTo>
                  <a:cubicBezTo>
                    <a:pt x="0" y="62"/>
                    <a:pt x="10" y="41"/>
                    <a:pt x="28" y="25"/>
                  </a:cubicBezTo>
                  <a:cubicBezTo>
                    <a:pt x="45" y="10"/>
                    <a:pt x="69" y="0"/>
                    <a:pt x="96" y="0"/>
                  </a:cubicBezTo>
                  <a:close/>
                  <a:moveTo>
                    <a:pt x="153" y="37"/>
                  </a:moveTo>
                  <a:cubicBezTo>
                    <a:pt x="153" y="37"/>
                    <a:pt x="153" y="37"/>
                    <a:pt x="153" y="37"/>
                  </a:cubicBezTo>
                  <a:cubicBezTo>
                    <a:pt x="139" y="24"/>
                    <a:pt x="118" y="16"/>
                    <a:pt x="96" y="16"/>
                  </a:cubicBezTo>
                  <a:cubicBezTo>
                    <a:pt x="73" y="16"/>
                    <a:pt x="52" y="24"/>
                    <a:pt x="38" y="37"/>
                  </a:cubicBezTo>
                  <a:cubicBezTo>
                    <a:pt x="23" y="49"/>
                    <a:pt x="14" y="67"/>
                    <a:pt x="14" y="86"/>
                  </a:cubicBezTo>
                  <a:cubicBezTo>
                    <a:pt x="14" y="94"/>
                    <a:pt x="16" y="102"/>
                    <a:pt x="19" y="109"/>
                  </a:cubicBezTo>
                  <a:cubicBezTo>
                    <a:pt x="22" y="117"/>
                    <a:pt x="26" y="124"/>
                    <a:pt x="31" y="130"/>
                  </a:cubicBezTo>
                  <a:cubicBezTo>
                    <a:pt x="33" y="131"/>
                    <a:pt x="34" y="134"/>
                    <a:pt x="33" y="137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3" y="148"/>
                    <a:pt x="55" y="148"/>
                    <a:pt x="57" y="149"/>
                  </a:cubicBezTo>
                  <a:cubicBezTo>
                    <a:pt x="63" y="152"/>
                    <a:pt x="69" y="154"/>
                    <a:pt x="76" y="155"/>
                  </a:cubicBezTo>
                  <a:cubicBezTo>
                    <a:pt x="82" y="157"/>
                    <a:pt x="89" y="157"/>
                    <a:pt x="96" y="157"/>
                  </a:cubicBezTo>
                  <a:cubicBezTo>
                    <a:pt x="118" y="157"/>
                    <a:pt x="139" y="149"/>
                    <a:pt x="153" y="136"/>
                  </a:cubicBezTo>
                  <a:cubicBezTo>
                    <a:pt x="168" y="123"/>
                    <a:pt x="177" y="106"/>
                    <a:pt x="177" y="86"/>
                  </a:cubicBezTo>
                  <a:cubicBezTo>
                    <a:pt x="177" y="67"/>
                    <a:pt x="168" y="49"/>
                    <a:pt x="153" y="37"/>
                  </a:cubicBezTo>
                  <a:close/>
                  <a:moveTo>
                    <a:pt x="64" y="83"/>
                  </a:moveTo>
                  <a:cubicBezTo>
                    <a:pt x="64" y="83"/>
                    <a:pt x="64" y="83"/>
                    <a:pt x="64" y="83"/>
                  </a:cubicBezTo>
                  <a:cubicBezTo>
                    <a:pt x="63" y="82"/>
                    <a:pt x="62" y="81"/>
                    <a:pt x="60" y="81"/>
                  </a:cubicBezTo>
                  <a:cubicBezTo>
                    <a:pt x="59" y="81"/>
                    <a:pt x="57" y="82"/>
                    <a:pt x="56" y="83"/>
                  </a:cubicBezTo>
                  <a:cubicBezTo>
                    <a:pt x="56" y="84"/>
                    <a:pt x="55" y="85"/>
                    <a:pt x="55" y="86"/>
                  </a:cubicBezTo>
                  <a:cubicBezTo>
                    <a:pt x="55" y="88"/>
                    <a:pt x="56" y="89"/>
                    <a:pt x="56" y="90"/>
                  </a:cubicBezTo>
                  <a:cubicBezTo>
                    <a:pt x="57" y="91"/>
                    <a:pt x="59" y="92"/>
                    <a:pt x="60" y="92"/>
                  </a:cubicBezTo>
                  <a:cubicBezTo>
                    <a:pt x="62" y="92"/>
                    <a:pt x="63" y="91"/>
                    <a:pt x="64" y="90"/>
                  </a:cubicBezTo>
                  <a:cubicBezTo>
                    <a:pt x="65" y="89"/>
                    <a:pt x="65" y="88"/>
                    <a:pt x="65" y="86"/>
                  </a:cubicBezTo>
                  <a:cubicBezTo>
                    <a:pt x="65" y="85"/>
                    <a:pt x="65" y="84"/>
                    <a:pt x="64" y="83"/>
                  </a:cubicBezTo>
                  <a:close/>
                  <a:moveTo>
                    <a:pt x="96" y="72"/>
                  </a:moveTo>
                  <a:cubicBezTo>
                    <a:pt x="96" y="72"/>
                    <a:pt x="96" y="72"/>
                    <a:pt x="96" y="72"/>
                  </a:cubicBezTo>
                  <a:cubicBezTo>
                    <a:pt x="99" y="72"/>
                    <a:pt x="103" y="74"/>
                    <a:pt x="105" y="76"/>
                  </a:cubicBezTo>
                  <a:cubicBezTo>
                    <a:pt x="108" y="79"/>
                    <a:pt x="110" y="82"/>
                    <a:pt x="110" y="86"/>
                  </a:cubicBezTo>
                  <a:cubicBezTo>
                    <a:pt x="110" y="90"/>
                    <a:pt x="108" y="94"/>
                    <a:pt x="105" y="97"/>
                  </a:cubicBezTo>
                  <a:cubicBezTo>
                    <a:pt x="103" y="99"/>
                    <a:pt x="99" y="101"/>
                    <a:pt x="96" y="101"/>
                  </a:cubicBezTo>
                  <a:cubicBezTo>
                    <a:pt x="92" y="101"/>
                    <a:pt x="88" y="99"/>
                    <a:pt x="86" y="97"/>
                  </a:cubicBezTo>
                  <a:cubicBezTo>
                    <a:pt x="83" y="94"/>
                    <a:pt x="82" y="90"/>
                    <a:pt x="82" y="86"/>
                  </a:cubicBezTo>
                  <a:cubicBezTo>
                    <a:pt x="82" y="82"/>
                    <a:pt x="83" y="79"/>
                    <a:pt x="86" y="76"/>
                  </a:cubicBezTo>
                  <a:cubicBezTo>
                    <a:pt x="88" y="74"/>
                    <a:pt x="92" y="72"/>
                    <a:pt x="96" y="72"/>
                  </a:cubicBezTo>
                  <a:close/>
                  <a:moveTo>
                    <a:pt x="99" y="83"/>
                  </a:moveTo>
                  <a:cubicBezTo>
                    <a:pt x="99" y="83"/>
                    <a:pt x="99" y="83"/>
                    <a:pt x="99" y="83"/>
                  </a:cubicBezTo>
                  <a:cubicBezTo>
                    <a:pt x="98" y="82"/>
                    <a:pt x="97" y="81"/>
                    <a:pt x="96" y="81"/>
                  </a:cubicBezTo>
                  <a:cubicBezTo>
                    <a:pt x="94" y="81"/>
                    <a:pt x="93" y="82"/>
                    <a:pt x="92" y="83"/>
                  </a:cubicBezTo>
                  <a:cubicBezTo>
                    <a:pt x="91" y="84"/>
                    <a:pt x="90" y="85"/>
                    <a:pt x="90" y="86"/>
                  </a:cubicBezTo>
                  <a:cubicBezTo>
                    <a:pt x="90" y="88"/>
                    <a:pt x="91" y="89"/>
                    <a:pt x="92" y="90"/>
                  </a:cubicBezTo>
                  <a:cubicBezTo>
                    <a:pt x="93" y="91"/>
                    <a:pt x="94" y="92"/>
                    <a:pt x="96" y="92"/>
                  </a:cubicBezTo>
                  <a:cubicBezTo>
                    <a:pt x="97" y="92"/>
                    <a:pt x="98" y="91"/>
                    <a:pt x="99" y="90"/>
                  </a:cubicBezTo>
                  <a:cubicBezTo>
                    <a:pt x="100" y="89"/>
                    <a:pt x="101" y="88"/>
                    <a:pt x="101" y="86"/>
                  </a:cubicBezTo>
                  <a:cubicBezTo>
                    <a:pt x="101" y="85"/>
                    <a:pt x="100" y="84"/>
                    <a:pt x="99" y="83"/>
                  </a:cubicBezTo>
                  <a:close/>
                  <a:moveTo>
                    <a:pt x="131" y="72"/>
                  </a:moveTo>
                  <a:cubicBezTo>
                    <a:pt x="131" y="72"/>
                    <a:pt x="131" y="72"/>
                    <a:pt x="131" y="72"/>
                  </a:cubicBezTo>
                  <a:cubicBezTo>
                    <a:pt x="135" y="72"/>
                    <a:pt x="138" y="74"/>
                    <a:pt x="141" y="76"/>
                  </a:cubicBezTo>
                  <a:cubicBezTo>
                    <a:pt x="143" y="79"/>
                    <a:pt x="145" y="82"/>
                    <a:pt x="145" y="86"/>
                  </a:cubicBezTo>
                  <a:cubicBezTo>
                    <a:pt x="145" y="90"/>
                    <a:pt x="143" y="94"/>
                    <a:pt x="141" y="97"/>
                  </a:cubicBezTo>
                  <a:cubicBezTo>
                    <a:pt x="138" y="99"/>
                    <a:pt x="135" y="101"/>
                    <a:pt x="131" y="101"/>
                  </a:cubicBezTo>
                  <a:cubicBezTo>
                    <a:pt x="127" y="101"/>
                    <a:pt x="124" y="99"/>
                    <a:pt x="121" y="97"/>
                  </a:cubicBezTo>
                  <a:cubicBezTo>
                    <a:pt x="119" y="94"/>
                    <a:pt x="117" y="90"/>
                    <a:pt x="117" y="86"/>
                  </a:cubicBezTo>
                  <a:cubicBezTo>
                    <a:pt x="117" y="82"/>
                    <a:pt x="119" y="79"/>
                    <a:pt x="121" y="76"/>
                  </a:cubicBezTo>
                  <a:cubicBezTo>
                    <a:pt x="124" y="74"/>
                    <a:pt x="127" y="72"/>
                    <a:pt x="131" y="72"/>
                  </a:cubicBezTo>
                  <a:close/>
                  <a:moveTo>
                    <a:pt x="135" y="83"/>
                  </a:move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2" y="81"/>
                    <a:pt x="131" y="81"/>
                  </a:cubicBezTo>
                  <a:cubicBezTo>
                    <a:pt x="130" y="81"/>
                    <a:pt x="128" y="82"/>
                    <a:pt x="127" y="83"/>
                  </a:cubicBezTo>
                  <a:cubicBezTo>
                    <a:pt x="126" y="84"/>
                    <a:pt x="126" y="85"/>
                    <a:pt x="126" y="86"/>
                  </a:cubicBezTo>
                  <a:cubicBezTo>
                    <a:pt x="126" y="88"/>
                    <a:pt x="126" y="89"/>
                    <a:pt x="127" y="90"/>
                  </a:cubicBezTo>
                  <a:cubicBezTo>
                    <a:pt x="128" y="91"/>
                    <a:pt x="130" y="92"/>
                    <a:pt x="131" y="92"/>
                  </a:cubicBezTo>
                  <a:cubicBezTo>
                    <a:pt x="132" y="92"/>
                    <a:pt x="134" y="91"/>
                    <a:pt x="135" y="90"/>
                  </a:cubicBezTo>
                  <a:cubicBezTo>
                    <a:pt x="136" y="89"/>
                    <a:pt x="136" y="88"/>
                    <a:pt x="136" y="86"/>
                  </a:cubicBezTo>
                  <a:cubicBezTo>
                    <a:pt x="136" y="85"/>
                    <a:pt x="136" y="84"/>
                    <a:pt x="135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矩形: 圆角 22"/>
          <p:cNvSpPr/>
          <p:nvPr/>
        </p:nvSpPr>
        <p:spPr>
          <a:xfrm>
            <a:off x="806809" y="1382145"/>
            <a:ext cx="8977338" cy="1989666"/>
          </a:xfrm>
          <a:prstGeom prst="roundRect">
            <a:avLst/>
          </a:prstGeom>
          <a:noFill/>
          <a:ln w="57150">
            <a:solidFill>
              <a:srgbClr val="FFDB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2800" b="1" dirty="0">
              <a:solidFill>
                <a:srgbClr val="FFDB9B"/>
              </a:solidFill>
              <a:latin typeface="+mj-ea"/>
              <a:ea typeface="+mj-ea"/>
            </a:endParaRPr>
          </a:p>
          <a:p>
            <a:pPr indent="457200">
              <a:lnSpc>
                <a:spcPts val="4500"/>
              </a:lnSpc>
            </a:pPr>
            <a:r>
              <a:rPr lang="zh-CN" altLang="en-US" sz="2800" dirty="0">
                <a:latin typeface="+mj-ea"/>
                <a:ea typeface="+mj-ea"/>
              </a:rPr>
              <a:t>在系统设计时只考虑到用</a:t>
            </a:r>
            <a:r>
              <a:rPr lang="en-US" altLang="zh-CN" sz="2800" dirty="0">
                <a:latin typeface="+mj-ea"/>
                <a:ea typeface="+mj-ea"/>
              </a:rPr>
              <a:t>JWT(</a:t>
            </a:r>
            <a:r>
              <a:rPr lang="en-US" altLang="zh-CN" sz="2800" dirty="0" err="1">
                <a:latin typeface="+mj-ea"/>
                <a:ea typeface="+mj-ea"/>
              </a:rPr>
              <a:t>Json</a:t>
            </a:r>
            <a:r>
              <a:rPr lang="en-US" altLang="zh-CN" sz="2800" dirty="0">
                <a:latin typeface="+mj-ea"/>
                <a:ea typeface="+mj-ea"/>
              </a:rPr>
              <a:t> Web Token)</a:t>
            </a:r>
            <a:r>
              <a:rPr lang="zh-CN" altLang="en-US" sz="2800" dirty="0">
                <a:latin typeface="+mj-ea"/>
                <a:ea typeface="+mj-ea"/>
              </a:rPr>
              <a:t>，来判断用户登录。但是没有对已登录的用户的权限（如上传数据和修改数据）做进一步的划分。</a:t>
            </a:r>
            <a:endParaRPr lang="zh-CN" altLang="en-US" sz="2800" dirty="0">
              <a:latin typeface="+mj-ea"/>
              <a:ea typeface="+mj-ea"/>
            </a:endParaRPr>
          </a:p>
          <a:p>
            <a:pPr algn="ctr"/>
            <a:endParaRPr lang="zh-CN" altLang="en-US" dirty="0"/>
          </a:p>
        </p:txBody>
      </p:sp>
      <p:sp>
        <p:nvSpPr>
          <p:cNvPr id="24" name="矩形: 圆角 23"/>
          <p:cNvSpPr/>
          <p:nvPr/>
        </p:nvSpPr>
        <p:spPr>
          <a:xfrm>
            <a:off x="2302502" y="4312414"/>
            <a:ext cx="8977338" cy="1989666"/>
          </a:xfrm>
          <a:prstGeom prst="roundRect">
            <a:avLst/>
          </a:prstGeom>
          <a:noFill/>
          <a:ln w="57150">
            <a:solidFill>
              <a:srgbClr val="C2E5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>
              <a:lnSpc>
                <a:spcPts val="4500"/>
              </a:lnSpc>
            </a:pPr>
            <a:r>
              <a:rPr lang="zh-CN" altLang="en-US" sz="2800" dirty="0">
                <a:latin typeface="+mj-ea"/>
                <a:ea typeface="+mj-ea"/>
              </a:rPr>
              <a:t>使用基于角色的权限访问控制</a:t>
            </a:r>
            <a:r>
              <a:rPr lang="en-US" altLang="zh-CN" sz="2800" dirty="0">
                <a:latin typeface="+mj-ea"/>
                <a:ea typeface="+mj-ea"/>
              </a:rPr>
              <a:t>RBAC</a:t>
            </a:r>
            <a:r>
              <a:rPr lang="zh-CN" altLang="en-US" sz="2800" dirty="0">
                <a:latin typeface="+mj-ea"/>
                <a:ea typeface="+mj-ea"/>
              </a:rPr>
              <a:t>，把权限与角色相关联。只要让用户成为适当角色，从而得到这些角色的权限，方便指派与回收。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89769" y="473400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solidFill>
                  <a:srgbClr val="FFDB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问题说明</a:t>
            </a:r>
            <a:endParaRPr lang="zh-CN" altLang="en-US" sz="4000" b="0" cap="none" spc="0" dirty="0">
              <a:ln w="0"/>
              <a:solidFill>
                <a:srgbClr val="FFDB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571" y="3622864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solidFill>
                  <a:srgbClr val="C2E5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解决方案</a:t>
            </a:r>
            <a:endParaRPr lang="zh-CN" altLang="en-US" sz="4000" b="0" cap="none" spc="0" dirty="0">
              <a:ln w="0"/>
              <a:solidFill>
                <a:srgbClr val="C2E5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3088" y="255138"/>
            <a:ext cx="3628397" cy="60590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 </a:t>
            </a:r>
            <a:r>
              <a:rPr lang="en-US" altLang="zh-CN" dirty="0"/>
              <a:t>2</a:t>
            </a:r>
            <a:r>
              <a:rPr lang="zh-CN" altLang="en-US" dirty="0"/>
              <a:t>、上传数据可信度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9634" y="4703323"/>
            <a:ext cx="1148384" cy="1157008"/>
            <a:chOff x="524283" y="4447835"/>
            <a:chExt cx="1148384" cy="1157008"/>
          </a:xfrm>
        </p:grpSpPr>
        <p:sp>
          <p:nvSpPr>
            <p:cNvPr id="14" name="Oval 20"/>
            <p:cNvSpPr>
              <a:spLocks noChangeArrowheads="1"/>
            </p:cNvSpPr>
            <p:nvPr/>
          </p:nvSpPr>
          <p:spPr bwMode="auto">
            <a:xfrm>
              <a:off x="524283" y="4447835"/>
              <a:ext cx="1148384" cy="115700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1"/>
            <p:cNvSpPr>
              <a:spLocks noEditPoints="1"/>
            </p:cNvSpPr>
            <p:nvPr/>
          </p:nvSpPr>
          <p:spPr bwMode="auto">
            <a:xfrm>
              <a:off x="806809" y="4754367"/>
              <a:ext cx="583330" cy="594784"/>
            </a:xfrm>
            <a:custGeom>
              <a:avLst/>
              <a:gdLst>
                <a:gd name="T0" fmla="*/ 26 w 90"/>
                <a:gd name="T1" fmla="*/ 19 h 91"/>
                <a:gd name="T2" fmla="*/ 19 w 90"/>
                <a:gd name="T3" fmla="*/ 26 h 91"/>
                <a:gd name="T4" fmla="*/ 18 w 90"/>
                <a:gd name="T5" fmla="*/ 34 h 91"/>
                <a:gd name="T6" fmla="*/ 22 w 90"/>
                <a:gd name="T7" fmla="*/ 29 h 91"/>
                <a:gd name="T8" fmla="*/ 29 w 90"/>
                <a:gd name="T9" fmla="*/ 23 h 91"/>
                <a:gd name="T10" fmla="*/ 33 w 90"/>
                <a:gd name="T11" fmla="*/ 18 h 91"/>
                <a:gd name="T12" fmla="*/ 89 w 90"/>
                <a:gd name="T13" fmla="*/ 84 h 91"/>
                <a:gd name="T14" fmla="*/ 73 w 90"/>
                <a:gd name="T15" fmla="*/ 67 h 91"/>
                <a:gd name="T16" fmla="*/ 82 w 90"/>
                <a:gd name="T17" fmla="*/ 41 h 91"/>
                <a:gd name="T18" fmla="*/ 79 w 90"/>
                <a:gd name="T19" fmla="*/ 25 h 91"/>
                <a:gd name="T20" fmla="*/ 70 w 90"/>
                <a:gd name="T21" fmla="*/ 12 h 91"/>
                <a:gd name="T22" fmla="*/ 41 w 90"/>
                <a:gd name="T23" fmla="*/ 0 h 91"/>
                <a:gd name="T24" fmla="*/ 3 w 90"/>
                <a:gd name="T25" fmla="*/ 25 h 91"/>
                <a:gd name="T26" fmla="*/ 3 w 90"/>
                <a:gd name="T27" fmla="*/ 57 h 91"/>
                <a:gd name="T28" fmla="*/ 12 w 90"/>
                <a:gd name="T29" fmla="*/ 70 h 91"/>
                <a:gd name="T30" fmla="*/ 25 w 90"/>
                <a:gd name="T31" fmla="*/ 79 h 91"/>
                <a:gd name="T32" fmla="*/ 25 w 90"/>
                <a:gd name="T33" fmla="*/ 79 h 91"/>
                <a:gd name="T34" fmla="*/ 57 w 90"/>
                <a:gd name="T35" fmla="*/ 79 h 91"/>
                <a:gd name="T36" fmla="*/ 84 w 90"/>
                <a:gd name="T37" fmla="*/ 89 h 91"/>
                <a:gd name="T38" fmla="*/ 89 w 90"/>
                <a:gd name="T39" fmla="*/ 84 h 91"/>
                <a:gd name="T40" fmla="*/ 65 w 90"/>
                <a:gd name="T41" fmla="*/ 65 h 91"/>
                <a:gd name="T42" fmla="*/ 54 w 90"/>
                <a:gd name="T43" fmla="*/ 72 h 91"/>
                <a:gd name="T44" fmla="*/ 28 w 90"/>
                <a:gd name="T45" fmla="*/ 72 h 91"/>
                <a:gd name="T46" fmla="*/ 17 w 90"/>
                <a:gd name="T47" fmla="*/ 65 h 91"/>
                <a:gd name="T48" fmla="*/ 17 w 90"/>
                <a:gd name="T49" fmla="*/ 65 h 91"/>
                <a:gd name="T50" fmla="*/ 10 w 90"/>
                <a:gd name="T51" fmla="*/ 54 h 91"/>
                <a:gd name="T52" fmla="*/ 10 w 90"/>
                <a:gd name="T53" fmla="*/ 28 h 91"/>
                <a:gd name="T54" fmla="*/ 41 w 90"/>
                <a:gd name="T55" fmla="*/ 7 h 91"/>
                <a:gd name="T56" fmla="*/ 65 w 90"/>
                <a:gd name="T57" fmla="*/ 17 h 91"/>
                <a:gd name="T58" fmla="*/ 72 w 90"/>
                <a:gd name="T59" fmla="*/ 28 h 91"/>
                <a:gd name="T60" fmla="*/ 75 w 90"/>
                <a:gd name="T61" fmla="*/ 41 h 91"/>
                <a:gd name="T62" fmla="*/ 65 w 90"/>
                <a:gd name="T63" fmla="*/ 65 h 91"/>
                <a:gd name="T64" fmla="*/ 65 w 90"/>
                <a:gd name="T65" fmla="*/ 39 h 91"/>
                <a:gd name="T66" fmla="*/ 61 w 90"/>
                <a:gd name="T67" fmla="*/ 50 h 91"/>
                <a:gd name="T68" fmla="*/ 57 w 90"/>
                <a:gd name="T69" fmla="*/ 57 h 91"/>
                <a:gd name="T70" fmla="*/ 41 w 90"/>
                <a:gd name="T71" fmla="*/ 63 h 91"/>
                <a:gd name="T72" fmla="*/ 41 w 90"/>
                <a:gd name="T73" fmla="*/ 68 h 91"/>
                <a:gd name="T74" fmla="*/ 60 w 90"/>
                <a:gd name="T75" fmla="*/ 60 h 91"/>
                <a:gd name="T76" fmla="*/ 66 w 90"/>
                <a:gd name="T77" fmla="*/ 51 h 91"/>
                <a:gd name="T78" fmla="*/ 65 w 90"/>
                <a:gd name="T79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91">
                  <a:moveTo>
                    <a:pt x="30" y="16"/>
                  </a:moveTo>
                  <a:cubicBezTo>
                    <a:pt x="29" y="17"/>
                    <a:pt x="27" y="18"/>
                    <a:pt x="26" y="19"/>
                  </a:cubicBezTo>
                  <a:cubicBezTo>
                    <a:pt x="25" y="20"/>
                    <a:pt x="23" y="21"/>
                    <a:pt x="22" y="22"/>
                  </a:cubicBezTo>
                  <a:cubicBezTo>
                    <a:pt x="21" y="23"/>
                    <a:pt x="20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2"/>
                    <a:pt x="16" y="33"/>
                    <a:pt x="18" y="34"/>
                  </a:cubicBezTo>
                  <a:cubicBezTo>
                    <a:pt x="19" y="34"/>
                    <a:pt x="20" y="34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3" y="28"/>
                    <a:pt x="24" y="26"/>
                    <a:pt x="25" y="25"/>
                  </a:cubicBezTo>
                  <a:cubicBezTo>
                    <a:pt x="26" y="24"/>
                    <a:pt x="27" y="23"/>
                    <a:pt x="29" y="23"/>
                  </a:cubicBezTo>
                  <a:cubicBezTo>
                    <a:pt x="30" y="22"/>
                    <a:pt x="31" y="21"/>
                    <a:pt x="32" y="21"/>
                  </a:cubicBezTo>
                  <a:cubicBezTo>
                    <a:pt x="33" y="20"/>
                    <a:pt x="34" y="19"/>
                    <a:pt x="33" y="18"/>
                  </a:cubicBezTo>
                  <a:cubicBezTo>
                    <a:pt x="33" y="17"/>
                    <a:pt x="32" y="16"/>
                    <a:pt x="30" y="16"/>
                  </a:cubicBezTo>
                  <a:close/>
                  <a:moveTo>
                    <a:pt x="89" y="84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5" y="64"/>
                    <a:pt x="77" y="61"/>
                    <a:pt x="79" y="57"/>
                  </a:cubicBezTo>
                  <a:cubicBezTo>
                    <a:pt x="81" y="52"/>
                    <a:pt x="82" y="47"/>
                    <a:pt x="82" y="41"/>
                  </a:cubicBezTo>
                  <a:cubicBezTo>
                    <a:pt x="82" y="36"/>
                    <a:pt x="81" y="30"/>
                    <a:pt x="79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0"/>
                    <a:pt x="74" y="16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8"/>
                    <a:pt x="62" y="5"/>
                    <a:pt x="57" y="3"/>
                  </a:cubicBezTo>
                  <a:cubicBezTo>
                    <a:pt x="52" y="1"/>
                    <a:pt x="46" y="0"/>
                    <a:pt x="41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8" y="16"/>
                    <a:pt x="5" y="20"/>
                    <a:pt x="3" y="25"/>
                  </a:cubicBezTo>
                  <a:cubicBezTo>
                    <a:pt x="1" y="30"/>
                    <a:pt x="0" y="36"/>
                    <a:pt x="0" y="41"/>
                  </a:cubicBezTo>
                  <a:cubicBezTo>
                    <a:pt x="0" y="47"/>
                    <a:pt x="1" y="52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5" y="62"/>
                    <a:pt x="8" y="66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6" y="74"/>
                    <a:pt x="20" y="77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0" y="81"/>
                    <a:pt x="35" y="82"/>
                    <a:pt x="41" y="82"/>
                  </a:cubicBezTo>
                  <a:cubicBezTo>
                    <a:pt x="46" y="82"/>
                    <a:pt x="52" y="81"/>
                    <a:pt x="57" y="79"/>
                  </a:cubicBezTo>
                  <a:cubicBezTo>
                    <a:pt x="61" y="78"/>
                    <a:pt x="64" y="75"/>
                    <a:pt x="67" y="73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5" y="91"/>
                    <a:pt x="88" y="91"/>
                    <a:pt x="89" y="89"/>
                  </a:cubicBezTo>
                  <a:cubicBezTo>
                    <a:pt x="90" y="88"/>
                    <a:pt x="90" y="85"/>
                    <a:pt x="89" y="84"/>
                  </a:cubicBezTo>
                  <a:close/>
                  <a:moveTo>
                    <a:pt x="65" y="65"/>
                  </a:move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2" y="68"/>
                    <a:pt x="58" y="71"/>
                    <a:pt x="54" y="72"/>
                  </a:cubicBezTo>
                  <a:cubicBezTo>
                    <a:pt x="50" y="74"/>
                    <a:pt x="45" y="75"/>
                    <a:pt x="41" y="75"/>
                  </a:cubicBezTo>
                  <a:cubicBezTo>
                    <a:pt x="36" y="75"/>
                    <a:pt x="32" y="74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4" y="71"/>
                    <a:pt x="20" y="68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4" y="62"/>
                    <a:pt x="11" y="58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0"/>
                    <a:pt x="7" y="46"/>
                    <a:pt x="7" y="41"/>
                  </a:cubicBezTo>
                  <a:cubicBezTo>
                    <a:pt x="7" y="37"/>
                    <a:pt x="8" y="32"/>
                    <a:pt x="10" y="28"/>
                  </a:cubicBezTo>
                  <a:cubicBezTo>
                    <a:pt x="11" y="24"/>
                    <a:pt x="14" y="20"/>
                    <a:pt x="17" y="17"/>
                  </a:cubicBezTo>
                  <a:cubicBezTo>
                    <a:pt x="23" y="11"/>
                    <a:pt x="32" y="7"/>
                    <a:pt x="41" y="7"/>
                  </a:cubicBezTo>
                  <a:cubicBezTo>
                    <a:pt x="45" y="7"/>
                    <a:pt x="50" y="8"/>
                    <a:pt x="54" y="10"/>
                  </a:cubicBezTo>
                  <a:cubicBezTo>
                    <a:pt x="58" y="12"/>
                    <a:pt x="62" y="14"/>
                    <a:pt x="65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8" y="21"/>
                    <a:pt x="70" y="24"/>
                    <a:pt x="72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4" y="32"/>
                    <a:pt x="75" y="37"/>
                    <a:pt x="75" y="41"/>
                  </a:cubicBezTo>
                  <a:cubicBezTo>
                    <a:pt x="75" y="46"/>
                    <a:pt x="74" y="50"/>
                    <a:pt x="72" y="54"/>
                  </a:cubicBezTo>
                  <a:cubicBezTo>
                    <a:pt x="70" y="58"/>
                    <a:pt x="68" y="62"/>
                    <a:pt x="65" y="65"/>
                  </a:cubicBezTo>
                  <a:close/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4" y="39"/>
                    <a:pt x="63" y="40"/>
                    <a:pt x="63" y="41"/>
                  </a:cubicBezTo>
                  <a:cubicBezTo>
                    <a:pt x="63" y="44"/>
                    <a:pt x="62" y="47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0" y="52"/>
                    <a:pt x="59" y="55"/>
                    <a:pt x="57" y="57"/>
                  </a:cubicBezTo>
                  <a:cubicBezTo>
                    <a:pt x="54" y="59"/>
                    <a:pt x="52" y="60"/>
                    <a:pt x="49" y="62"/>
                  </a:cubicBezTo>
                  <a:cubicBezTo>
                    <a:pt x="47" y="63"/>
                    <a:pt x="44" y="63"/>
                    <a:pt x="41" y="63"/>
                  </a:cubicBezTo>
                  <a:cubicBezTo>
                    <a:pt x="40" y="63"/>
                    <a:pt x="39" y="64"/>
                    <a:pt x="39" y="66"/>
                  </a:cubicBezTo>
                  <a:cubicBezTo>
                    <a:pt x="39" y="67"/>
                    <a:pt x="40" y="68"/>
                    <a:pt x="41" y="68"/>
                  </a:cubicBezTo>
                  <a:cubicBezTo>
                    <a:pt x="44" y="68"/>
                    <a:pt x="48" y="67"/>
                    <a:pt x="51" y="66"/>
                  </a:cubicBezTo>
                  <a:cubicBezTo>
                    <a:pt x="54" y="64"/>
                    <a:pt x="57" y="63"/>
                    <a:pt x="60" y="60"/>
                  </a:cubicBezTo>
                  <a:cubicBezTo>
                    <a:pt x="62" y="58"/>
                    <a:pt x="64" y="55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48"/>
                    <a:pt x="68" y="45"/>
                    <a:pt x="68" y="41"/>
                  </a:cubicBezTo>
                  <a:cubicBezTo>
                    <a:pt x="68" y="40"/>
                    <a:pt x="67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315646" y="1600264"/>
            <a:ext cx="1148384" cy="1157008"/>
            <a:chOff x="4355114" y="3539131"/>
            <a:chExt cx="1148384" cy="1157008"/>
          </a:xfrm>
        </p:grpSpPr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4355114" y="3539131"/>
              <a:ext cx="1148384" cy="11570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4661140" y="3825479"/>
              <a:ext cx="536332" cy="584311"/>
            </a:xfrm>
            <a:custGeom>
              <a:avLst/>
              <a:gdLst>
                <a:gd name="T0" fmla="*/ 70 w 192"/>
                <a:gd name="T1" fmla="*/ 76 h 179"/>
                <a:gd name="T2" fmla="*/ 70 w 192"/>
                <a:gd name="T3" fmla="*/ 97 h 179"/>
                <a:gd name="T4" fmla="*/ 50 w 192"/>
                <a:gd name="T5" fmla="*/ 97 h 179"/>
                <a:gd name="T6" fmla="*/ 50 w 192"/>
                <a:gd name="T7" fmla="*/ 76 h 179"/>
                <a:gd name="T8" fmla="*/ 96 w 192"/>
                <a:gd name="T9" fmla="*/ 0 h 179"/>
                <a:gd name="T10" fmla="*/ 163 w 192"/>
                <a:gd name="T11" fmla="*/ 25 h 179"/>
                <a:gd name="T12" fmla="*/ 163 w 192"/>
                <a:gd name="T13" fmla="*/ 148 h 179"/>
                <a:gd name="T14" fmla="*/ 73 w 192"/>
                <a:gd name="T15" fmla="*/ 170 h 179"/>
                <a:gd name="T16" fmla="*/ 31 w 192"/>
                <a:gd name="T17" fmla="*/ 177 h 179"/>
                <a:gd name="T18" fmla="*/ 24 w 192"/>
                <a:gd name="T19" fmla="*/ 179 h 179"/>
                <a:gd name="T20" fmla="*/ 13 w 192"/>
                <a:gd name="T21" fmla="*/ 170 h 179"/>
                <a:gd name="T22" fmla="*/ 13 w 192"/>
                <a:gd name="T23" fmla="*/ 162 h 179"/>
                <a:gd name="T24" fmla="*/ 5 w 192"/>
                <a:gd name="T25" fmla="*/ 115 h 179"/>
                <a:gd name="T26" fmla="*/ 28 w 192"/>
                <a:gd name="T27" fmla="*/ 25 h 179"/>
                <a:gd name="T28" fmla="*/ 153 w 192"/>
                <a:gd name="T29" fmla="*/ 37 h 179"/>
                <a:gd name="T30" fmla="*/ 96 w 192"/>
                <a:gd name="T31" fmla="*/ 16 h 179"/>
                <a:gd name="T32" fmla="*/ 14 w 192"/>
                <a:gd name="T33" fmla="*/ 86 h 179"/>
                <a:gd name="T34" fmla="*/ 31 w 192"/>
                <a:gd name="T35" fmla="*/ 130 h 179"/>
                <a:gd name="T36" fmla="*/ 28 w 192"/>
                <a:gd name="T37" fmla="*/ 162 h 179"/>
                <a:gd name="T38" fmla="*/ 57 w 192"/>
                <a:gd name="T39" fmla="*/ 149 h 179"/>
                <a:gd name="T40" fmla="*/ 96 w 192"/>
                <a:gd name="T41" fmla="*/ 157 h 179"/>
                <a:gd name="T42" fmla="*/ 177 w 192"/>
                <a:gd name="T43" fmla="*/ 86 h 179"/>
                <a:gd name="T44" fmla="*/ 64 w 192"/>
                <a:gd name="T45" fmla="*/ 83 h 179"/>
                <a:gd name="T46" fmla="*/ 60 w 192"/>
                <a:gd name="T47" fmla="*/ 81 h 179"/>
                <a:gd name="T48" fmla="*/ 55 w 192"/>
                <a:gd name="T49" fmla="*/ 86 h 179"/>
                <a:gd name="T50" fmla="*/ 60 w 192"/>
                <a:gd name="T51" fmla="*/ 92 h 179"/>
                <a:gd name="T52" fmla="*/ 65 w 192"/>
                <a:gd name="T53" fmla="*/ 86 h 179"/>
                <a:gd name="T54" fmla="*/ 96 w 192"/>
                <a:gd name="T55" fmla="*/ 72 h 179"/>
                <a:gd name="T56" fmla="*/ 105 w 192"/>
                <a:gd name="T57" fmla="*/ 76 h 179"/>
                <a:gd name="T58" fmla="*/ 105 w 192"/>
                <a:gd name="T59" fmla="*/ 97 h 179"/>
                <a:gd name="T60" fmla="*/ 86 w 192"/>
                <a:gd name="T61" fmla="*/ 97 h 179"/>
                <a:gd name="T62" fmla="*/ 86 w 192"/>
                <a:gd name="T63" fmla="*/ 76 h 179"/>
                <a:gd name="T64" fmla="*/ 99 w 192"/>
                <a:gd name="T65" fmla="*/ 83 h 179"/>
                <a:gd name="T66" fmla="*/ 96 w 192"/>
                <a:gd name="T67" fmla="*/ 81 h 179"/>
                <a:gd name="T68" fmla="*/ 90 w 192"/>
                <a:gd name="T69" fmla="*/ 86 h 179"/>
                <a:gd name="T70" fmla="*/ 96 w 192"/>
                <a:gd name="T71" fmla="*/ 92 h 179"/>
                <a:gd name="T72" fmla="*/ 101 w 192"/>
                <a:gd name="T73" fmla="*/ 86 h 179"/>
                <a:gd name="T74" fmla="*/ 131 w 192"/>
                <a:gd name="T75" fmla="*/ 72 h 179"/>
                <a:gd name="T76" fmla="*/ 141 w 192"/>
                <a:gd name="T77" fmla="*/ 76 h 179"/>
                <a:gd name="T78" fmla="*/ 141 w 192"/>
                <a:gd name="T79" fmla="*/ 97 h 179"/>
                <a:gd name="T80" fmla="*/ 121 w 192"/>
                <a:gd name="T81" fmla="*/ 97 h 179"/>
                <a:gd name="T82" fmla="*/ 121 w 192"/>
                <a:gd name="T83" fmla="*/ 76 h 179"/>
                <a:gd name="T84" fmla="*/ 135 w 192"/>
                <a:gd name="T85" fmla="*/ 83 h 179"/>
                <a:gd name="T86" fmla="*/ 131 w 192"/>
                <a:gd name="T87" fmla="*/ 81 h 179"/>
                <a:gd name="T88" fmla="*/ 126 w 192"/>
                <a:gd name="T89" fmla="*/ 86 h 179"/>
                <a:gd name="T90" fmla="*/ 131 w 192"/>
                <a:gd name="T91" fmla="*/ 92 h 179"/>
                <a:gd name="T92" fmla="*/ 136 w 192"/>
                <a:gd name="T93" fmla="*/ 8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79">
                  <a:moveTo>
                    <a:pt x="60" y="72"/>
                  </a:moveTo>
                  <a:cubicBezTo>
                    <a:pt x="64" y="72"/>
                    <a:pt x="67" y="74"/>
                    <a:pt x="70" y="76"/>
                  </a:cubicBezTo>
                  <a:cubicBezTo>
                    <a:pt x="73" y="79"/>
                    <a:pt x="74" y="82"/>
                    <a:pt x="74" y="86"/>
                  </a:cubicBezTo>
                  <a:cubicBezTo>
                    <a:pt x="74" y="90"/>
                    <a:pt x="73" y="94"/>
                    <a:pt x="70" y="97"/>
                  </a:cubicBezTo>
                  <a:cubicBezTo>
                    <a:pt x="67" y="99"/>
                    <a:pt x="64" y="101"/>
                    <a:pt x="60" y="101"/>
                  </a:cubicBezTo>
                  <a:cubicBezTo>
                    <a:pt x="56" y="101"/>
                    <a:pt x="53" y="99"/>
                    <a:pt x="50" y="97"/>
                  </a:cubicBezTo>
                  <a:cubicBezTo>
                    <a:pt x="48" y="94"/>
                    <a:pt x="46" y="90"/>
                    <a:pt x="46" y="86"/>
                  </a:cubicBezTo>
                  <a:cubicBezTo>
                    <a:pt x="46" y="82"/>
                    <a:pt x="48" y="79"/>
                    <a:pt x="50" y="76"/>
                  </a:cubicBezTo>
                  <a:cubicBezTo>
                    <a:pt x="53" y="74"/>
                    <a:pt x="56" y="72"/>
                    <a:pt x="60" y="72"/>
                  </a:cubicBezTo>
                  <a:close/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122" y="0"/>
                    <a:pt x="146" y="10"/>
                    <a:pt x="163" y="25"/>
                  </a:cubicBezTo>
                  <a:cubicBezTo>
                    <a:pt x="181" y="41"/>
                    <a:pt x="192" y="62"/>
                    <a:pt x="192" y="86"/>
                  </a:cubicBezTo>
                  <a:cubicBezTo>
                    <a:pt x="192" y="110"/>
                    <a:pt x="181" y="132"/>
                    <a:pt x="163" y="148"/>
                  </a:cubicBezTo>
                  <a:cubicBezTo>
                    <a:pt x="146" y="163"/>
                    <a:pt x="122" y="172"/>
                    <a:pt x="96" y="172"/>
                  </a:cubicBezTo>
                  <a:cubicBezTo>
                    <a:pt x="88" y="172"/>
                    <a:pt x="80" y="172"/>
                    <a:pt x="73" y="170"/>
                  </a:cubicBezTo>
                  <a:cubicBezTo>
                    <a:pt x="66" y="169"/>
                    <a:pt x="60" y="167"/>
                    <a:pt x="54" y="164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29" y="178"/>
                    <a:pt x="27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2" y="178"/>
                    <a:pt x="19" y="177"/>
                    <a:pt x="17" y="176"/>
                  </a:cubicBezTo>
                  <a:cubicBezTo>
                    <a:pt x="15" y="174"/>
                    <a:pt x="14" y="172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2" y="167"/>
                    <a:pt x="12" y="165"/>
                    <a:pt x="13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3" y="131"/>
                    <a:pt x="8" y="123"/>
                    <a:pt x="5" y="115"/>
                  </a:cubicBezTo>
                  <a:cubicBezTo>
                    <a:pt x="2" y="106"/>
                    <a:pt x="0" y="96"/>
                    <a:pt x="0" y="86"/>
                  </a:cubicBezTo>
                  <a:cubicBezTo>
                    <a:pt x="0" y="62"/>
                    <a:pt x="10" y="41"/>
                    <a:pt x="28" y="25"/>
                  </a:cubicBezTo>
                  <a:cubicBezTo>
                    <a:pt x="45" y="10"/>
                    <a:pt x="69" y="0"/>
                    <a:pt x="96" y="0"/>
                  </a:cubicBezTo>
                  <a:close/>
                  <a:moveTo>
                    <a:pt x="153" y="37"/>
                  </a:moveTo>
                  <a:cubicBezTo>
                    <a:pt x="153" y="37"/>
                    <a:pt x="153" y="37"/>
                    <a:pt x="153" y="37"/>
                  </a:cubicBezTo>
                  <a:cubicBezTo>
                    <a:pt x="139" y="24"/>
                    <a:pt x="118" y="16"/>
                    <a:pt x="96" y="16"/>
                  </a:cubicBezTo>
                  <a:cubicBezTo>
                    <a:pt x="73" y="16"/>
                    <a:pt x="52" y="24"/>
                    <a:pt x="38" y="37"/>
                  </a:cubicBezTo>
                  <a:cubicBezTo>
                    <a:pt x="23" y="49"/>
                    <a:pt x="14" y="67"/>
                    <a:pt x="14" y="86"/>
                  </a:cubicBezTo>
                  <a:cubicBezTo>
                    <a:pt x="14" y="94"/>
                    <a:pt x="16" y="102"/>
                    <a:pt x="19" y="109"/>
                  </a:cubicBezTo>
                  <a:cubicBezTo>
                    <a:pt x="22" y="117"/>
                    <a:pt x="26" y="124"/>
                    <a:pt x="31" y="130"/>
                  </a:cubicBezTo>
                  <a:cubicBezTo>
                    <a:pt x="33" y="131"/>
                    <a:pt x="34" y="134"/>
                    <a:pt x="33" y="137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3" y="148"/>
                    <a:pt x="55" y="148"/>
                    <a:pt x="57" y="149"/>
                  </a:cubicBezTo>
                  <a:cubicBezTo>
                    <a:pt x="63" y="152"/>
                    <a:pt x="69" y="154"/>
                    <a:pt x="76" y="155"/>
                  </a:cubicBezTo>
                  <a:cubicBezTo>
                    <a:pt x="82" y="157"/>
                    <a:pt x="89" y="157"/>
                    <a:pt x="96" y="157"/>
                  </a:cubicBezTo>
                  <a:cubicBezTo>
                    <a:pt x="118" y="157"/>
                    <a:pt x="139" y="149"/>
                    <a:pt x="153" y="136"/>
                  </a:cubicBezTo>
                  <a:cubicBezTo>
                    <a:pt x="168" y="123"/>
                    <a:pt x="177" y="106"/>
                    <a:pt x="177" y="86"/>
                  </a:cubicBezTo>
                  <a:cubicBezTo>
                    <a:pt x="177" y="67"/>
                    <a:pt x="168" y="49"/>
                    <a:pt x="153" y="37"/>
                  </a:cubicBezTo>
                  <a:close/>
                  <a:moveTo>
                    <a:pt x="64" y="83"/>
                  </a:moveTo>
                  <a:cubicBezTo>
                    <a:pt x="64" y="83"/>
                    <a:pt x="64" y="83"/>
                    <a:pt x="64" y="83"/>
                  </a:cubicBezTo>
                  <a:cubicBezTo>
                    <a:pt x="63" y="82"/>
                    <a:pt x="62" y="81"/>
                    <a:pt x="60" y="81"/>
                  </a:cubicBezTo>
                  <a:cubicBezTo>
                    <a:pt x="59" y="81"/>
                    <a:pt x="57" y="82"/>
                    <a:pt x="56" y="83"/>
                  </a:cubicBezTo>
                  <a:cubicBezTo>
                    <a:pt x="56" y="84"/>
                    <a:pt x="55" y="85"/>
                    <a:pt x="55" y="86"/>
                  </a:cubicBezTo>
                  <a:cubicBezTo>
                    <a:pt x="55" y="88"/>
                    <a:pt x="56" y="89"/>
                    <a:pt x="56" y="90"/>
                  </a:cubicBezTo>
                  <a:cubicBezTo>
                    <a:pt x="57" y="91"/>
                    <a:pt x="59" y="92"/>
                    <a:pt x="60" y="92"/>
                  </a:cubicBezTo>
                  <a:cubicBezTo>
                    <a:pt x="62" y="92"/>
                    <a:pt x="63" y="91"/>
                    <a:pt x="64" y="90"/>
                  </a:cubicBezTo>
                  <a:cubicBezTo>
                    <a:pt x="65" y="89"/>
                    <a:pt x="65" y="88"/>
                    <a:pt x="65" y="86"/>
                  </a:cubicBezTo>
                  <a:cubicBezTo>
                    <a:pt x="65" y="85"/>
                    <a:pt x="65" y="84"/>
                    <a:pt x="64" y="83"/>
                  </a:cubicBezTo>
                  <a:close/>
                  <a:moveTo>
                    <a:pt x="96" y="72"/>
                  </a:moveTo>
                  <a:cubicBezTo>
                    <a:pt x="96" y="72"/>
                    <a:pt x="96" y="72"/>
                    <a:pt x="96" y="72"/>
                  </a:cubicBezTo>
                  <a:cubicBezTo>
                    <a:pt x="99" y="72"/>
                    <a:pt x="103" y="74"/>
                    <a:pt x="105" y="76"/>
                  </a:cubicBezTo>
                  <a:cubicBezTo>
                    <a:pt x="108" y="79"/>
                    <a:pt x="110" y="82"/>
                    <a:pt x="110" y="86"/>
                  </a:cubicBezTo>
                  <a:cubicBezTo>
                    <a:pt x="110" y="90"/>
                    <a:pt x="108" y="94"/>
                    <a:pt x="105" y="97"/>
                  </a:cubicBezTo>
                  <a:cubicBezTo>
                    <a:pt x="103" y="99"/>
                    <a:pt x="99" y="101"/>
                    <a:pt x="96" y="101"/>
                  </a:cubicBezTo>
                  <a:cubicBezTo>
                    <a:pt x="92" y="101"/>
                    <a:pt x="88" y="99"/>
                    <a:pt x="86" y="97"/>
                  </a:cubicBezTo>
                  <a:cubicBezTo>
                    <a:pt x="83" y="94"/>
                    <a:pt x="82" y="90"/>
                    <a:pt x="82" y="86"/>
                  </a:cubicBezTo>
                  <a:cubicBezTo>
                    <a:pt x="82" y="82"/>
                    <a:pt x="83" y="79"/>
                    <a:pt x="86" y="76"/>
                  </a:cubicBezTo>
                  <a:cubicBezTo>
                    <a:pt x="88" y="74"/>
                    <a:pt x="92" y="72"/>
                    <a:pt x="96" y="72"/>
                  </a:cubicBezTo>
                  <a:close/>
                  <a:moveTo>
                    <a:pt x="99" y="83"/>
                  </a:moveTo>
                  <a:cubicBezTo>
                    <a:pt x="99" y="83"/>
                    <a:pt x="99" y="83"/>
                    <a:pt x="99" y="83"/>
                  </a:cubicBezTo>
                  <a:cubicBezTo>
                    <a:pt x="98" y="82"/>
                    <a:pt x="97" y="81"/>
                    <a:pt x="96" y="81"/>
                  </a:cubicBezTo>
                  <a:cubicBezTo>
                    <a:pt x="94" y="81"/>
                    <a:pt x="93" y="82"/>
                    <a:pt x="92" y="83"/>
                  </a:cubicBezTo>
                  <a:cubicBezTo>
                    <a:pt x="91" y="84"/>
                    <a:pt x="90" y="85"/>
                    <a:pt x="90" y="86"/>
                  </a:cubicBezTo>
                  <a:cubicBezTo>
                    <a:pt x="90" y="88"/>
                    <a:pt x="91" y="89"/>
                    <a:pt x="92" y="90"/>
                  </a:cubicBezTo>
                  <a:cubicBezTo>
                    <a:pt x="93" y="91"/>
                    <a:pt x="94" y="92"/>
                    <a:pt x="96" y="92"/>
                  </a:cubicBezTo>
                  <a:cubicBezTo>
                    <a:pt x="97" y="92"/>
                    <a:pt x="98" y="91"/>
                    <a:pt x="99" y="90"/>
                  </a:cubicBezTo>
                  <a:cubicBezTo>
                    <a:pt x="100" y="89"/>
                    <a:pt x="101" y="88"/>
                    <a:pt x="101" y="86"/>
                  </a:cubicBezTo>
                  <a:cubicBezTo>
                    <a:pt x="101" y="85"/>
                    <a:pt x="100" y="84"/>
                    <a:pt x="99" y="83"/>
                  </a:cubicBezTo>
                  <a:close/>
                  <a:moveTo>
                    <a:pt x="131" y="72"/>
                  </a:moveTo>
                  <a:cubicBezTo>
                    <a:pt x="131" y="72"/>
                    <a:pt x="131" y="72"/>
                    <a:pt x="131" y="72"/>
                  </a:cubicBezTo>
                  <a:cubicBezTo>
                    <a:pt x="135" y="72"/>
                    <a:pt x="138" y="74"/>
                    <a:pt x="141" y="76"/>
                  </a:cubicBezTo>
                  <a:cubicBezTo>
                    <a:pt x="143" y="79"/>
                    <a:pt x="145" y="82"/>
                    <a:pt x="145" y="86"/>
                  </a:cubicBezTo>
                  <a:cubicBezTo>
                    <a:pt x="145" y="90"/>
                    <a:pt x="143" y="94"/>
                    <a:pt x="141" y="97"/>
                  </a:cubicBezTo>
                  <a:cubicBezTo>
                    <a:pt x="138" y="99"/>
                    <a:pt x="135" y="101"/>
                    <a:pt x="131" y="101"/>
                  </a:cubicBezTo>
                  <a:cubicBezTo>
                    <a:pt x="127" y="101"/>
                    <a:pt x="124" y="99"/>
                    <a:pt x="121" y="97"/>
                  </a:cubicBezTo>
                  <a:cubicBezTo>
                    <a:pt x="119" y="94"/>
                    <a:pt x="117" y="90"/>
                    <a:pt x="117" y="86"/>
                  </a:cubicBezTo>
                  <a:cubicBezTo>
                    <a:pt x="117" y="82"/>
                    <a:pt x="119" y="79"/>
                    <a:pt x="121" y="76"/>
                  </a:cubicBezTo>
                  <a:cubicBezTo>
                    <a:pt x="124" y="74"/>
                    <a:pt x="127" y="72"/>
                    <a:pt x="131" y="72"/>
                  </a:cubicBezTo>
                  <a:close/>
                  <a:moveTo>
                    <a:pt x="135" y="83"/>
                  </a:move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2" y="81"/>
                    <a:pt x="131" y="81"/>
                  </a:cubicBezTo>
                  <a:cubicBezTo>
                    <a:pt x="130" y="81"/>
                    <a:pt x="128" y="82"/>
                    <a:pt x="127" y="83"/>
                  </a:cubicBezTo>
                  <a:cubicBezTo>
                    <a:pt x="126" y="84"/>
                    <a:pt x="126" y="85"/>
                    <a:pt x="126" y="86"/>
                  </a:cubicBezTo>
                  <a:cubicBezTo>
                    <a:pt x="126" y="88"/>
                    <a:pt x="126" y="89"/>
                    <a:pt x="127" y="90"/>
                  </a:cubicBezTo>
                  <a:cubicBezTo>
                    <a:pt x="128" y="91"/>
                    <a:pt x="130" y="92"/>
                    <a:pt x="131" y="92"/>
                  </a:cubicBezTo>
                  <a:cubicBezTo>
                    <a:pt x="132" y="92"/>
                    <a:pt x="134" y="91"/>
                    <a:pt x="135" y="90"/>
                  </a:cubicBezTo>
                  <a:cubicBezTo>
                    <a:pt x="136" y="89"/>
                    <a:pt x="136" y="88"/>
                    <a:pt x="136" y="86"/>
                  </a:cubicBezTo>
                  <a:cubicBezTo>
                    <a:pt x="136" y="85"/>
                    <a:pt x="136" y="84"/>
                    <a:pt x="135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矩形: 圆角 22"/>
          <p:cNvSpPr/>
          <p:nvPr/>
        </p:nvSpPr>
        <p:spPr>
          <a:xfrm>
            <a:off x="806809" y="1382145"/>
            <a:ext cx="8977338" cy="1989666"/>
          </a:xfrm>
          <a:prstGeom prst="roundRect">
            <a:avLst/>
          </a:prstGeom>
          <a:noFill/>
          <a:ln w="57150">
            <a:solidFill>
              <a:srgbClr val="FFDB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>
              <a:lnSpc>
                <a:spcPts val="4500"/>
              </a:lnSpc>
            </a:pPr>
            <a:r>
              <a:rPr lang="zh-CN" altLang="en-US" sz="2800" dirty="0">
                <a:latin typeface="+mj-ea"/>
                <a:ea typeface="+mj-ea"/>
              </a:rPr>
              <a:t>害虫数据可视化是基于用户上传数据实现的，但是很难保证用户是否在正确的地点上传正确的数据。虽然可以管理员事后审查能够修改数据，但时效性低。</a:t>
            </a:r>
            <a:endParaRPr lang="zh-CN" altLang="en-US" dirty="0"/>
          </a:p>
        </p:txBody>
      </p:sp>
      <p:sp>
        <p:nvSpPr>
          <p:cNvPr id="24" name="矩形: 圆角 23"/>
          <p:cNvSpPr/>
          <p:nvPr/>
        </p:nvSpPr>
        <p:spPr>
          <a:xfrm>
            <a:off x="2322081" y="4143060"/>
            <a:ext cx="9686298" cy="2277533"/>
          </a:xfrm>
          <a:prstGeom prst="roundRect">
            <a:avLst/>
          </a:prstGeom>
          <a:noFill/>
          <a:ln w="57150">
            <a:solidFill>
              <a:srgbClr val="C2E5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>
              <a:lnSpc>
                <a:spcPts val="4500"/>
              </a:lnSpc>
              <a:buAutoNum type="arabicPeriod"/>
            </a:pPr>
            <a:r>
              <a:rPr lang="zh-CN" altLang="en-US" sz="2800" dirty="0">
                <a:latin typeface="+mj-ea"/>
                <a:ea typeface="+mj-ea"/>
              </a:rPr>
              <a:t>用户首先要获得上传数据的权限</a:t>
            </a:r>
            <a:r>
              <a:rPr lang="en-US" altLang="zh-CN" sz="2800" dirty="0">
                <a:latin typeface="+mj-ea"/>
                <a:ea typeface="+mj-ea"/>
              </a:rPr>
              <a:t>,</a:t>
            </a:r>
            <a:r>
              <a:rPr lang="zh-CN" altLang="en-US" sz="2800" dirty="0">
                <a:latin typeface="+mj-ea"/>
                <a:ea typeface="+mj-ea"/>
              </a:rPr>
              <a:t>才能上传数据</a:t>
            </a:r>
            <a:endParaRPr lang="en-US" altLang="zh-CN" sz="2800" dirty="0">
              <a:latin typeface="+mj-ea"/>
              <a:ea typeface="+mj-ea"/>
            </a:endParaRPr>
          </a:p>
          <a:p>
            <a:pPr marL="514350" indent="-514350">
              <a:lnSpc>
                <a:spcPts val="4500"/>
              </a:lnSpc>
              <a:buAutoNum type="arabicPeriod"/>
            </a:pPr>
            <a:r>
              <a:rPr lang="zh-CN" altLang="en-US" sz="2800" dirty="0">
                <a:latin typeface="+mj-ea"/>
                <a:ea typeface="+mj-ea"/>
              </a:rPr>
              <a:t>在用户上传数据时，先将其提交给审核人员审核，如   果审核结果正确再将其放入数据库中。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89769" y="473400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solidFill>
                  <a:srgbClr val="FFDB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问题说明</a:t>
            </a:r>
            <a:endParaRPr lang="zh-CN" altLang="en-US" sz="4000" b="0" cap="none" spc="0" dirty="0">
              <a:ln w="0"/>
              <a:solidFill>
                <a:srgbClr val="FFDB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571" y="3622864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solidFill>
                  <a:srgbClr val="C2E5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解决方案</a:t>
            </a:r>
            <a:endParaRPr lang="zh-CN" altLang="en-US" sz="4000" b="0" cap="none" spc="0" dirty="0">
              <a:ln w="0"/>
              <a:solidFill>
                <a:srgbClr val="C2E5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135880" y="250096"/>
            <a:ext cx="2457909" cy="60590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3</a:t>
            </a:r>
            <a:r>
              <a:rPr lang="zh-CN" altLang="en-US" dirty="0"/>
              <a:t>、模型优化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9634" y="4703323"/>
            <a:ext cx="1148384" cy="1157008"/>
            <a:chOff x="524283" y="4447835"/>
            <a:chExt cx="1148384" cy="1157008"/>
          </a:xfrm>
        </p:grpSpPr>
        <p:sp>
          <p:nvSpPr>
            <p:cNvPr id="14" name="Oval 20"/>
            <p:cNvSpPr>
              <a:spLocks noChangeArrowheads="1"/>
            </p:cNvSpPr>
            <p:nvPr/>
          </p:nvSpPr>
          <p:spPr bwMode="auto">
            <a:xfrm>
              <a:off x="524283" y="4447835"/>
              <a:ext cx="1148384" cy="115700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1"/>
            <p:cNvSpPr>
              <a:spLocks noEditPoints="1"/>
            </p:cNvSpPr>
            <p:nvPr/>
          </p:nvSpPr>
          <p:spPr bwMode="auto">
            <a:xfrm>
              <a:off x="806809" y="4754367"/>
              <a:ext cx="583330" cy="594784"/>
            </a:xfrm>
            <a:custGeom>
              <a:avLst/>
              <a:gdLst>
                <a:gd name="T0" fmla="*/ 26 w 90"/>
                <a:gd name="T1" fmla="*/ 19 h 91"/>
                <a:gd name="T2" fmla="*/ 19 w 90"/>
                <a:gd name="T3" fmla="*/ 26 h 91"/>
                <a:gd name="T4" fmla="*/ 18 w 90"/>
                <a:gd name="T5" fmla="*/ 34 h 91"/>
                <a:gd name="T6" fmla="*/ 22 w 90"/>
                <a:gd name="T7" fmla="*/ 29 h 91"/>
                <a:gd name="T8" fmla="*/ 29 w 90"/>
                <a:gd name="T9" fmla="*/ 23 h 91"/>
                <a:gd name="T10" fmla="*/ 33 w 90"/>
                <a:gd name="T11" fmla="*/ 18 h 91"/>
                <a:gd name="T12" fmla="*/ 89 w 90"/>
                <a:gd name="T13" fmla="*/ 84 h 91"/>
                <a:gd name="T14" fmla="*/ 73 w 90"/>
                <a:gd name="T15" fmla="*/ 67 h 91"/>
                <a:gd name="T16" fmla="*/ 82 w 90"/>
                <a:gd name="T17" fmla="*/ 41 h 91"/>
                <a:gd name="T18" fmla="*/ 79 w 90"/>
                <a:gd name="T19" fmla="*/ 25 h 91"/>
                <a:gd name="T20" fmla="*/ 70 w 90"/>
                <a:gd name="T21" fmla="*/ 12 h 91"/>
                <a:gd name="T22" fmla="*/ 41 w 90"/>
                <a:gd name="T23" fmla="*/ 0 h 91"/>
                <a:gd name="T24" fmla="*/ 3 w 90"/>
                <a:gd name="T25" fmla="*/ 25 h 91"/>
                <a:gd name="T26" fmla="*/ 3 w 90"/>
                <a:gd name="T27" fmla="*/ 57 h 91"/>
                <a:gd name="T28" fmla="*/ 12 w 90"/>
                <a:gd name="T29" fmla="*/ 70 h 91"/>
                <a:gd name="T30" fmla="*/ 25 w 90"/>
                <a:gd name="T31" fmla="*/ 79 h 91"/>
                <a:gd name="T32" fmla="*/ 25 w 90"/>
                <a:gd name="T33" fmla="*/ 79 h 91"/>
                <a:gd name="T34" fmla="*/ 57 w 90"/>
                <a:gd name="T35" fmla="*/ 79 h 91"/>
                <a:gd name="T36" fmla="*/ 84 w 90"/>
                <a:gd name="T37" fmla="*/ 89 h 91"/>
                <a:gd name="T38" fmla="*/ 89 w 90"/>
                <a:gd name="T39" fmla="*/ 84 h 91"/>
                <a:gd name="T40" fmla="*/ 65 w 90"/>
                <a:gd name="T41" fmla="*/ 65 h 91"/>
                <a:gd name="T42" fmla="*/ 54 w 90"/>
                <a:gd name="T43" fmla="*/ 72 h 91"/>
                <a:gd name="T44" fmla="*/ 28 w 90"/>
                <a:gd name="T45" fmla="*/ 72 h 91"/>
                <a:gd name="T46" fmla="*/ 17 w 90"/>
                <a:gd name="T47" fmla="*/ 65 h 91"/>
                <a:gd name="T48" fmla="*/ 17 w 90"/>
                <a:gd name="T49" fmla="*/ 65 h 91"/>
                <a:gd name="T50" fmla="*/ 10 w 90"/>
                <a:gd name="T51" fmla="*/ 54 h 91"/>
                <a:gd name="T52" fmla="*/ 10 w 90"/>
                <a:gd name="T53" fmla="*/ 28 h 91"/>
                <a:gd name="T54" fmla="*/ 41 w 90"/>
                <a:gd name="T55" fmla="*/ 7 h 91"/>
                <a:gd name="T56" fmla="*/ 65 w 90"/>
                <a:gd name="T57" fmla="*/ 17 h 91"/>
                <a:gd name="T58" fmla="*/ 72 w 90"/>
                <a:gd name="T59" fmla="*/ 28 h 91"/>
                <a:gd name="T60" fmla="*/ 75 w 90"/>
                <a:gd name="T61" fmla="*/ 41 h 91"/>
                <a:gd name="T62" fmla="*/ 65 w 90"/>
                <a:gd name="T63" fmla="*/ 65 h 91"/>
                <a:gd name="T64" fmla="*/ 65 w 90"/>
                <a:gd name="T65" fmla="*/ 39 h 91"/>
                <a:gd name="T66" fmla="*/ 61 w 90"/>
                <a:gd name="T67" fmla="*/ 50 h 91"/>
                <a:gd name="T68" fmla="*/ 57 w 90"/>
                <a:gd name="T69" fmla="*/ 57 h 91"/>
                <a:gd name="T70" fmla="*/ 41 w 90"/>
                <a:gd name="T71" fmla="*/ 63 h 91"/>
                <a:gd name="T72" fmla="*/ 41 w 90"/>
                <a:gd name="T73" fmla="*/ 68 h 91"/>
                <a:gd name="T74" fmla="*/ 60 w 90"/>
                <a:gd name="T75" fmla="*/ 60 h 91"/>
                <a:gd name="T76" fmla="*/ 66 w 90"/>
                <a:gd name="T77" fmla="*/ 51 h 91"/>
                <a:gd name="T78" fmla="*/ 65 w 90"/>
                <a:gd name="T79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91">
                  <a:moveTo>
                    <a:pt x="30" y="16"/>
                  </a:moveTo>
                  <a:cubicBezTo>
                    <a:pt x="29" y="17"/>
                    <a:pt x="27" y="18"/>
                    <a:pt x="26" y="19"/>
                  </a:cubicBezTo>
                  <a:cubicBezTo>
                    <a:pt x="25" y="20"/>
                    <a:pt x="23" y="21"/>
                    <a:pt x="22" y="22"/>
                  </a:cubicBezTo>
                  <a:cubicBezTo>
                    <a:pt x="21" y="23"/>
                    <a:pt x="20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2"/>
                    <a:pt x="16" y="33"/>
                    <a:pt x="18" y="34"/>
                  </a:cubicBezTo>
                  <a:cubicBezTo>
                    <a:pt x="19" y="34"/>
                    <a:pt x="20" y="34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3" y="28"/>
                    <a:pt x="24" y="26"/>
                    <a:pt x="25" y="25"/>
                  </a:cubicBezTo>
                  <a:cubicBezTo>
                    <a:pt x="26" y="24"/>
                    <a:pt x="27" y="23"/>
                    <a:pt x="29" y="23"/>
                  </a:cubicBezTo>
                  <a:cubicBezTo>
                    <a:pt x="30" y="22"/>
                    <a:pt x="31" y="21"/>
                    <a:pt x="32" y="21"/>
                  </a:cubicBezTo>
                  <a:cubicBezTo>
                    <a:pt x="33" y="20"/>
                    <a:pt x="34" y="19"/>
                    <a:pt x="33" y="18"/>
                  </a:cubicBezTo>
                  <a:cubicBezTo>
                    <a:pt x="33" y="17"/>
                    <a:pt x="32" y="16"/>
                    <a:pt x="30" y="16"/>
                  </a:cubicBezTo>
                  <a:close/>
                  <a:moveTo>
                    <a:pt x="89" y="84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5" y="64"/>
                    <a:pt x="77" y="61"/>
                    <a:pt x="79" y="57"/>
                  </a:cubicBezTo>
                  <a:cubicBezTo>
                    <a:pt x="81" y="52"/>
                    <a:pt x="82" y="47"/>
                    <a:pt x="82" y="41"/>
                  </a:cubicBezTo>
                  <a:cubicBezTo>
                    <a:pt x="82" y="36"/>
                    <a:pt x="81" y="30"/>
                    <a:pt x="79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0"/>
                    <a:pt x="74" y="16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8"/>
                    <a:pt x="62" y="5"/>
                    <a:pt x="57" y="3"/>
                  </a:cubicBezTo>
                  <a:cubicBezTo>
                    <a:pt x="52" y="1"/>
                    <a:pt x="46" y="0"/>
                    <a:pt x="41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8" y="16"/>
                    <a:pt x="5" y="20"/>
                    <a:pt x="3" y="25"/>
                  </a:cubicBezTo>
                  <a:cubicBezTo>
                    <a:pt x="1" y="30"/>
                    <a:pt x="0" y="36"/>
                    <a:pt x="0" y="41"/>
                  </a:cubicBezTo>
                  <a:cubicBezTo>
                    <a:pt x="0" y="47"/>
                    <a:pt x="1" y="52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5" y="62"/>
                    <a:pt x="8" y="66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6" y="74"/>
                    <a:pt x="20" y="77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0" y="81"/>
                    <a:pt x="35" y="82"/>
                    <a:pt x="41" y="82"/>
                  </a:cubicBezTo>
                  <a:cubicBezTo>
                    <a:pt x="46" y="82"/>
                    <a:pt x="52" y="81"/>
                    <a:pt x="57" y="79"/>
                  </a:cubicBezTo>
                  <a:cubicBezTo>
                    <a:pt x="61" y="78"/>
                    <a:pt x="64" y="75"/>
                    <a:pt x="67" y="73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5" y="91"/>
                    <a:pt x="88" y="91"/>
                    <a:pt x="89" y="89"/>
                  </a:cubicBezTo>
                  <a:cubicBezTo>
                    <a:pt x="90" y="88"/>
                    <a:pt x="90" y="85"/>
                    <a:pt x="89" y="84"/>
                  </a:cubicBezTo>
                  <a:close/>
                  <a:moveTo>
                    <a:pt x="65" y="65"/>
                  </a:move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2" y="68"/>
                    <a:pt x="58" y="71"/>
                    <a:pt x="54" y="72"/>
                  </a:cubicBezTo>
                  <a:cubicBezTo>
                    <a:pt x="50" y="74"/>
                    <a:pt x="45" y="75"/>
                    <a:pt x="41" y="75"/>
                  </a:cubicBezTo>
                  <a:cubicBezTo>
                    <a:pt x="36" y="75"/>
                    <a:pt x="32" y="74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4" y="71"/>
                    <a:pt x="20" y="68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4" y="62"/>
                    <a:pt x="11" y="58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0"/>
                    <a:pt x="7" y="46"/>
                    <a:pt x="7" y="41"/>
                  </a:cubicBezTo>
                  <a:cubicBezTo>
                    <a:pt x="7" y="37"/>
                    <a:pt x="8" y="32"/>
                    <a:pt x="10" y="28"/>
                  </a:cubicBezTo>
                  <a:cubicBezTo>
                    <a:pt x="11" y="24"/>
                    <a:pt x="14" y="20"/>
                    <a:pt x="17" y="17"/>
                  </a:cubicBezTo>
                  <a:cubicBezTo>
                    <a:pt x="23" y="11"/>
                    <a:pt x="32" y="7"/>
                    <a:pt x="41" y="7"/>
                  </a:cubicBezTo>
                  <a:cubicBezTo>
                    <a:pt x="45" y="7"/>
                    <a:pt x="50" y="8"/>
                    <a:pt x="54" y="10"/>
                  </a:cubicBezTo>
                  <a:cubicBezTo>
                    <a:pt x="58" y="12"/>
                    <a:pt x="62" y="14"/>
                    <a:pt x="65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8" y="21"/>
                    <a:pt x="70" y="24"/>
                    <a:pt x="72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4" y="32"/>
                    <a:pt x="75" y="37"/>
                    <a:pt x="75" y="41"/>
                  </a:cubicBezTo>
                  <a:cubicBezTo>
                    <a:pt x="75" y="46"/>
                    <a:pt x="74" y="50"/>
                    <a:pt x="72" y="54"/>
                  </a:cubicBezTo>
                  <a:cubicBezTo>
                    <a:pt x="70" y="58"/>
                    <a:pt x="68" y="62"/>
                    <a:pt x="65" y="65"/>
                  </a:cubicBezTo>
                  <a:close/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4" y="39"/>
                    <a:pt x="63" y="40"/>
                    <a:pt x="63" y="41"/>
                  </a:cubicBezTo>
                  <a:cubicBezTo>
                    <a:pt x="63" y="44"/>
                    <a:pt x="62" y="47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0" y="52"/>
                    <a:pt x="59" y="55"/>
                    <a:pt x="57" y="57"/>
                  </a:cubicBezTo>
                  <a:cubicBezTo>
                    <a:pt x="54" y="59"/>
                    <a:pt x="52" y="60"/>
                    <a:pt x="49" y="62"/>
                  </a:cubicBezTo>
                  <a:cubicBezTo>
                    <a:pt x="47" y="63"/>
                    <a:pt x="44" y="63"/>
                    <a:pt x="41" y="63"/>
                  </a:cubicBezTo>
                  <a:cubicBezTo>
                    <a:pt x="40" y="63"/>
                    <a:pt x="39" y="64"/>
                    <a:pt x="39" y="66"/>
                  </a:cubicBezTo>
                  <a:cubicBezTo>
                    <a:pt x="39" y="67"/>
                    <a:pt x="40" y="68"/>
                    <a:pt x="41" y="68"/>
                  </a:cubicBezTo>
                  <a:cubicBezTo>
                    <a:pt x="44" y="68"/>
                    <a:pt x="48" y="67"/>
                    <a:pt x="51" y="66"/>
                  </a:cubicBezTo>
                  <a:cubicBezTo>
                    <a:pt x="54" y="64"/>
                    <a:pt x="57" y="63"/>
                    <a:pt x="60" y="60"/>
                  </a:cubicBezTo>
                  <a:cubicBezTo>
                    <a:pt x="62" y="58"/>
                    <a:pt x="64" y="55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48"/>
                    <a:pt x="68" y="45"/>
                    <a:pt x="68" y="41"/>
                  </a:cubicBezTo>
                  <a:cubicBezTo>
                    <a:pt x="68" y="40"/>
                    <a:pt x="67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315646" y="1600264"/>
            <a:ext cx="1148384" cy="1157008"/>
            <a:chOff x="4355114" y="3539131"/>
            <a:chExt cx="1148384" cy="1157008"/>
          </a:xfrm>
        </p:grpSpPr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4355114" y="3539131"/>
              <a:ext cx="1148384" cy="11570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4661140" y="3825479"/>
              <a:ext cx="536332" cy="584311"/>
            </a:xfrm>
            <a:custGeom>
              <a:avLst/>
              <a:gdLst>
                <a:gd name="T0" fmla="*/ 70 w 192"/>
                <a:gd name="T1" fmla="*/ 76 h 179"/>
                <a:gd name="T2" fmla="*/ 70 w 192"/>
                <a:gd name="T3" fmla="*/ 97 h 179"/>
                <a:gd name="T4" fmla="*/ 50 w 192"/>
                <a:gd name="T5" fmla="*/ 97 h 179"/>
                <a:gd name="T6" fmla="*/ 50 w 192"/>
                <a:gd name="T7" fmla="*/ 76 h 179"/>
                <a:gd name="T8" fmla="*/ 96 w 192"/>
                <a:gd name="T9" fmla="*/ 0 h 179"/>
                <a:gd name="T10" fmla="*/ 163 w 192"/>
                <a:gd name="T11" fmla="*/ 25 h 179"/>
                <a:gd name="T12" fmla="*/ 163 w 192"/>
                <a:gd name="T13" fmla="*/ 148 h 179"/>
                <a:gd name="T14" fmla="*/ 73 w 192"/>
                <a:gd name="T15" fmla="*/ 170 h 179"/>
                <a:gd name="T16" fmla="*/ 31 w 192"/>
                <a:gd name="T17" fmla="*/ 177 h 179"/>
                <a:gd name="T18" fmla="*/ 24 w 192"/>
                <a:gd name="T19" fmla="*/ 179 h 179"/>
                <a:gd name="T20" fmla="*/ 13 w 192"/>
                <a:gd name="T21" fmla="*/ 170 h 179"/>
                <a:gd name="T22" fmla="*/ 13 w 192"/>
                <a:gd name="T23" fmla="*/ 162 h 179"/>
                <a:gd name="T24" fmla="*/ 5 w 192"/>
                <a:gd name="T25" fmla="*/ 115 h 179"/>
                <a:gd name="T26" fmla="*/ 28 w 192"/>
                <a:gd name="T27" fmla="*/ 25 h 179"/>
                <a:gd name="T28" fmla="*/ 153 w 192"/>
                <a:gd name="T29" fmla="*/ 37 h 179"/>
                <a:gd name="T30" fmla="*/ 96 w 192"/>
                <a:gd name="T31" fmla="*/ 16 h 179"/>
                <a:gd name="T32" fmla="*/ 14 w 192"/>
                <a:gd name="T33" fmla="*/ 86 h 179"/>
                <a:gd name="T34" fmla="*/ 31 w 192"/>
                <a:gd name="T35" fmla="*/ 130 h 179"/>
                <a:gd name="T36" fmla="*/ 28 w 192"/>
                <a:gd name="T37" fmla="*/ 162 h 179"/>
                <a:gd name="T38" fmla="*/ 57 w 192"/>
                <a:gd name="T39" fmla="*/ 149 h 179"/>
                <a:gd name="T40" fmla="*/ 96 w 192"/>
                <a:gd name="T41" fmla="*/ 157 h 179"/>
                <a:gd name="T42" fmla="*/ 177 w 192"/>
                <a:gd name="T43" fmla="*/ 86 h 179"/>
                <a:gd name="T44" fmla="*/ 64 w 192"/>
                <a:gd name="T45" fmla="*/ 83 h 179"/>
                <a:gd name="T46" fmla="*/ 60 w 192"/>
                <a:gd name="T47" fmla="*/ 81 h 179"/>
                <a:gd name="T48" fmla="*/ 55 w 192"/>
                <a:gd name="T49" fmla="*/ 86 h 179"/>
                <a:gd name="T50" fmla="*/ 60 w 192"/>
                <a:gd name="T51" fmla="*/ 92 h 179"/>
                <a:gd name="T52" fmla="*/ 65 w 192"/>
                <a:gd name="T53" fmla="*/ 86 h 179"/>
                <a:gd name="T54" fmla="*/ 96 w 192"/>
                <a:gd name="T55" fmla="*/ 72 h 179"/>
                <a:gd name="T56" fmla="*/ 105 w 192"/>
                <a:gd name="T57" fmla="*/ 76 h 179"/>
                <a:gd name="T58" fmla="*/ 105 w 192"/>
                <a:gd name="T59" fmla="*/ 97 h 179"/>
                <a:gd name="T60" fmla="*/ 86 w 192"/>
                <a:gd name="T61" fmla="*/ 97 h 179"/>
                <a:gd name="T62" fmla="*/ 86 w 192"/>
                <a:gd name="T63" fmla="*/ 76 h 179"/>
                <a:gd name="T64" fmla="*/ 99 w 192"/>
                <a:gd name="T65" fmla="*/ 83 h 179"/>
                <a:gd name="T66" fmla="*/ 96 w 192"/>
                <a:gd name="T67" fmla="*/ 81 h 179"/>
                <a:gd name="T68" fmla="*/ 90 w 192"/>
                <a:gd name="T69" fmla="*/ 86 h 179"/>
                <a:gd name="T70" fmla="*/ 96 w 192"/>
                <a:gd name="T71" fmla="*/ 92 h 179"/>
                <a:gd name="T72" fmla="*/ 101 w 192"/>
                <a:gd name="T73" fmla="*/ 86 h 179"/>
                <a:gd name="T74" fmla="*/ 131 w 192"/>
                <a:gd name="T75" fmla="*/ 72 h 179"/>
                <a:gd name="T76" fmla="*/ 141 w 192"/>
                <a:gd name="T77" fmla="*/ 76 h 179"/>
                <a:gd name="T78" fmla="*/ 141 w 192"/>
                <a:gd name="T79" fmla="*/ 97 h 179"/>
                <a:gd name="T80" fmla="*/ 121 w 192"/>
                <a:gd name="T81" fmla="*/ 97 h 179"/>
                <a:gd name="T82" fmla="*/ 121 w 192"/>
                <a:gd name="T83" fmla="*/ 76 h 179"/>
                <a:gd name="T84" fmla="*/ 135 w 192"/>
                <a:gd name="T85" fmla="*/ 83 h 179"/>
                <a:gd name="T86" fmla="*/ 131 w 192"/>
                <a:gd name="T87" fmla="*/ 81 h 179"/>
                <a:gd name="T88" fmla="*/ 126 w 192"/>
                <a:gd name="T89" fmla="*/ 86 h 179"/>
                <a:gd name="T90" fmla="*/ 131 w 192"/>
                <a:gd name="T91" fmla="*/ 92 h 179"/>
                <a:gd name="T92" fmla="*/ 136 w 192"/>
                <a:gd name="T93" fmla="*/ 8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79">
                  <a:moveTo>
                    <a:pt x="60" y="72"/>
                  </a:moveTo>
                  <a:cubicBezTo>
                    <a:pt x="64" y="72"/>
                    <a:pt x="67" y="74"/>
                    <a:pt x="70" y="76"/>
                  </a:cubicBezTo>
                  <a:cubicBezTo>
                    <a:pt x="73" y="79"/>
                    <a:pt x="74" y="82"/>
                    <a:pt x="74" y="86"/>
                  </a:cubicBezTo>
                  <a:cubicBezTo>
                    <a:pt x="74" y="90"/>
                    <a:pt x="73" y="94"/>
                    <a:pt x="70" y="97"/>
                  </a:cubicBezTo>
                  <a:cubicBezTo>
                    <a:pt x="67" y="99"/>
                    <a:pt x="64" y="101"/>
                    <a:pt x="60" y="101"/>
                  </a:cubicBezTo>
                  <a:cubicBezTo>
                    <a:pt x="56" y="101"/>
                    <a:pt x="53" y="99"/>
                    <a:pt x="50" y="97"/>
                  </a:cubicBezTo>
                  <a:cubicBezTo>
                    <a:pt x="48" y="94"/>
                    <a:pt x="46" y="90"/>
                    <a:pt x="46" y="86"/>
                  </a:cubicBezTo>
                  <a:cubicBezTo>
                    <a:pt x="46" y="82"/>
                    <a:pt x="48" y="79"/>
                    <a:pt x="50" y="76"/>
                  </a:cubicBezTo>
                  <a:cubicBezTo>
                    <a:pt x="53" y="74"/>
                    <a:pt x="56" y="72"/>
                    <a:pt x="60" y="72"/>
                  </a:cubicBezTo>
                  <a:close/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122" y="0"/>
                    <a:pt x="146" y="10"/>
                    <a:pt x="163" y="25"/>
                  </a:cubicBezTo>
                  <a:cubicBezTo>
                    <a:pt x="181" y="41"/>
                    <a:pt x="192" y="62"/>
                    <a:pt x="192" y="86"/>
                  </a:cubicBezTo>
                  <a:cubicBezTo>
                    <a:pt x="192" y="110"/>
                    <a:pt x="181" y="132"/>
                    <a:pt x="163" y="148"/>
                  </a:cubicBezTo>
                  <a:cubicBezTo>
                    <a:pt x="146" y="163"/>
                    <a:pt x="122" y="172"/>
                    <a:pt x="96" y="172"/>
                  </a:cubicBezTo>
                  <a:cubicBezTo>
                    <a:pt x="88" y="172"/>
                    <a:pt x="80" y="172"/>
                    <a:pt x="73" y="170"/>
                  </a:cubicBezTo>
                  <a:cubicBezTo>
                    <a:pt x="66" y="169"/>
                    <a:pt x="60" y="167"/>
                    <a:pt x="54" y="164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29" y="178"/>
                    <a:pt x="27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2" y="178"/>
                    <a:pt x="19" y="177"/>
                    <a:pt x="17" y="176"/>
                  </a:cubicBezTo>
                  <a:cubicBezTo>
                    <a:pt x="15" y="174"/>
                    <a:pt x="14" y="172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2" y="167"/>
                    <a:pt x="12" y="165"/>
                    <a:pt x="13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3" y="131"/>
                    <a:pt x="8" y="123"/>
                    <a:pt x="5" y="115"/>
                  </a:cubicBezTo>
                  <a:cubicBezTo>
                    <a:pt x="2" y="106"/>
                    <a:pt x="0" y="96"/>
                    <a:pt x="0" y="86"/>
                  </a:cubicBezTo>
                  <a:cubicBezTo>
                    <a:pt x="0" y="62"/>
                    <a:pt x="10" y="41"/>
                    <a:pt x="28" y="25"/>
                  </a:cubicBezTo>
                  <a:cubicBezTo>
                    <a:pt x="45" y="10"/>
                    <a:pt x="69" y="0"/>
                    <a:pt x="96" y="0"/>
                  </a:cubicBezTo>
                  <a:close/>
                  <a:moveTo>
                    <a:pt x="153" y="37"/>
                  </a:moveTo>
                  <a:cubicBezTo>
                    <a:pt x="153" y="37"/>
                    <a:pt x="153" y="37"/>
                    <a:pt x="153" y="37"/>
                  </a:cubicBezTo>
                  <a:cubicBezTo>
                    <a:pt x="139" y="24"/>
                    <a:pt x="118" y="16"/>
                    <a:pt x="96" y="16"/>
                  </a:cubicBezTo>
                  <a:cubicBezTo>
                    <a:pt x="73" y="16"/>
                    <a:pt x="52" y="24"/>
                    <a:pt x="38" y="37"/>
                  </a:cubicBezTo>
                  <a:cubicBezTo>
                    <a:pt x="23" y="49"/>
                    <a:pt x="14" y="67"/>
                    <a:pt x="14" y="86"/>
                  </a:cubicBezTo>
                  <a:cubicBezTo>
                    <a:pt x="14" y="94"/>
                    <a:pt x="16" y="102"/>
                    <a:pt x="19" y="109"/>
                  </a:cubicBezTo>
                  <a:cubicBezTo>
                    <a:pt x="22" y="117"/>
                    <a:pt x="26" y="124"/>
                    <a:pt x="31" y="130"/>
                  </a:cubicBezTo>
                  <a:cubicBezTo>
                    <a:pt x="33" y="131"/>
                    <a:pt x="34" y="134"/>
                    <a:pt x="33" y="137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3" y="148"/>
                    <a:pt x="55" y="148"/>
                    <a:pt x="57" y="149"/>
                  </a:cubicBezTo>
                  <a:cubicBezTo>
                    <a:pt x="63" y="152"/>
                    <a:pt x="69" y="154"/>
                    <a:pt x="76" y="155"/>
                  </a:cubicBezTo>
                  <a:cubicBezTo>
                    <a:pt x="82" y="157"/>
                    <a:pt x="89" y="157"/>
                    <a:pt x="96" y="157"/>
                  </a:cubicBezTo>
                  <a:cubicBezTo>
                    <a:pt x="118" y="157"/>
                    <a:pt x="139" y="149"/>
                    <a:pt x="153" y="136"/>
                  </a:cubicBezTo>
                  <a:cubicBezTo>
                    <a:pt x="168" y="123"/>
                    <a:pt x="177" y="106"/>
                    <a:pt x="177" y="86"/>
                  </a:cubicBezTo>
                  <a:cubicBezTo>
                    <a:pt x="177" y="67"/>
                    <a:pt x="168" y="49"/>
                    <a:pt x="153" y="37"/>
                  </a:cubicBezTo>
                  <a:close/>
                  <a:moveTo>
                    <a:pt x="64" y="83"/>
                  </a:moveTo>
                  <a:cubicBezTo>
                    <a:pt x="64" y="83"/>
                    <a:pt x="64" y="83"/>
                    <a:pt x="64" y="83"/>
                  </a:cubicBezTo>
                  <a:cubicBezTo>
                    <a:pt x="63" y="82"/>
                    <a:pt x="62" y="81"/>
                    <a:pt x="60" y="81"/>
                  </a:cubicBezTo>
                  <a:cubicBezTo>
                    <a:pt x="59" y="81"/>
                    <a:pt x="57" y="82"/>
                    <a:pt x="56" y="83"/>
                  </a:cubicBezTo>
                  <a:cubicBezTo>
                    <a:pt x="56" y="84"/>
                    <a:pt x="55" y="85"/>
                    <a:pt x="55" y="86"/>
                  </a:cubicBezTo>
                  <a:cubicBezTo>
                    <a:pt x="55" y="88"/>
                    <a:pt x="56" y="89"/>
                    <a:pt x="56" y="90"/>
                  </a:cubicBezTo>
                  <a:cubicBezTo>
                    <a:pt x="57" y="91"/>
                    <a:pt x="59" y="92"/>
                    <a:pt x="60" y="92"/>
                  </a:cubicBezTo>
                  <a:cubicBezTo>
                    <a:pt x="62" y="92"/>
                    <a:pt x="63" y="91"/>
                    <a:pt x="64" y="90"/>
                  </a:cubicBezTo>
                  <a:cubicBezTo>
                    <a:pt x="65" y="89"/>
                    <a:pt x="65" y="88"/>
                    <a:pt x="65" y="86"/>
                  </a:cubicBezTo>
                  <a:cubicBezTo>
                    <a:pt x="65" y="85"/>
                    <a:pt x="65" y="84"/>
                    <a:pt x="64" y="83"/>
                  </a:cubicBezTo>
                  <a:close/>
                  <a:moveTo>
                    <a:pt x="96" y="72"/>
                  </a:moveTo>
                  <a:cubicBezTo>
                    <a:pt x="96" y="72"/>
                    <a:pt x="96" y="72"/>
                    <a:pt x="96" y="72"/>
                  </a:cubicBezTo>
                  <a:cubicBezTo>
                    <a:pt x="99" y="72"/>
                    <a:pt x="103" y="74"/>
                    <a:pt x="105" y="76"/>
                  </a:cubicBezTo>
                  <a:cubicBezTo>
                    <a:pt x="108" y="79"/>
                    <a:pt x="110" y="82"/>
                    <a:pt x="110" y="86"/>
                  </a:cubicBezTo>
                  <a:cubicBezTo>
                    <a:pt x="110" y="90"/>
                    <a:pt x="108" y="94"/>
                    <a:pt x="105" y="97"/>
                  </a:cubicBezTo>
                  <a:cubicBezTo>
                    <a:pt x="103" y="99"/>
                    <a:pt x="99" y="101"/>
                    <a:pt x="96" y="101"/>
                  </a:cubicBezTo>
                  <a:cubicBezTo>
                    <a:pt x="92" y="101"/>
                    <a:pt x="88" y="99"/>
                    <a:pt x="86" y="97"/>
                  </a:cubicBezTo>
                  <a:cubicBezTo>
                    <a:pt x="83" y="94"/>
                    <a:pt x="82" y="90"/>
                    <a:pt x="82" y="86"/>
                  </a:cubicBezTo>
                  <a:cubicBezTo>
                    <a:pt x="82" y="82"/>
                    <a:pt x="83" y="79"/>
                    <a:pt x="86" y="76"/>
                  </a:cubicBezTo>
                  <a:cubicBezTo>
                    <a:pt x="88" y="74"/>
                    <a:pt x="92" y="72"/>
                    <a:pt x="96" y="72"/>
                  </a:cubicBezTo>
                  <a:close/>
                  <a:moveTo>
                    <a:pt x="99" y="83"/>
                  </a:moveTo>
                  <a:cubicBezTo>
                    <a:pt x="99" y="83"/>
                    <a:pt x="99" y="83"/>
                    <a:pt x="99" y="83"/>
                  </a:cubicBezTo>
                  <a:cubicBezTo>
                    <a:pt x="98" y="82"/>
                    <a:pt x="97" y="81"/>
                    <a:pt x="96" y="81"/>
                  </a:cubicBezTo>
                  <a:cubicBezTo>
                    <a:pt x="94" y="81"/>
                    <a:pt x="93" y="82"/>
                    <a:pt x="92" y="83"/>
                  </a:cubicBezTo>
                  <a:cubicBezTo>
                    <a:pt x="91" y="84"/>
                    <a:pt x="90" y="85"/>
                    <a:pt x="90" y="86"/>
                  </a:cubicBezTo>
                  <a:cubicBezTo>
                    <a:pt x="90" y="88"/>
                    <a:pt x="91" y="89"/>
                    <a:pt x="92" y="90"/>
                  </a:cubicBezTo>
                  <a:cubicBezTo>
                    <a:pt x="93" y="91"/>
                    <a:pt x="94" y="92"/>
                    <a:pt x="96" y="92"/>
                  </a:cubicBezTo>
                  <a:cubicBezTo>
                    <a:pt x="97" y="92"/>
                    <a:pt x="98" y="91"/>
                    <a:pt x="99" y="90"/>
                  </a:cubicBezTo>
                  <a:cubicBezTo>
                    <a:pt x="100" y="89"/>
                    <a:pt x="101" y="88"/>
                    <a:pt x="101" y="86"/>
                  </a:cubicBezTo>
                  <a:cubicBezTo>
                    <a:pt x="101" y="85"/>
                    <a:pt x="100" y="84"/>
                    <a:pt x="99" y="83"/>
                  </a:cubicBezTo>
                  <a:close/>
                  <a:moveTo>
                    <a:pt x="131" y="72"/>
                  </a:moveTo>
                  <a:cubicBezTo>
                    <a:pt x="131" y="72"/>
                    <a:pt x="131" y="72"/>
                    <a:pt x="131" y="72"/>
                  </a:cubicBezTo>
                  <a:cubicBezTo>
                    <a:pt x="135" y="72"/>
                    <a:pt x="138" y="74"/>
                    <a:pt x="141" y="76"/>
                  </a:cubicBezTo>
                  <a:cubicBezTo>
                    <a:pt x="143" y="79"/>
                    <a:pt x="145" y="82"/>
                    <a:pt x="145" y="86"/>
                  </a:cubicBezTo>
                  <a:cubicBezTo>
                    <a:pt x="145" y="90"/>
                    <a:pt x="143" y="94"/>
                    <a:pt x="141" y="97"/>
                  </a:cubicBezTo>
                  <a:cubicBezTo>
                    <a:pt x="138" y="99"/>
                    <a:pt x="135" y="101"/>
                    <a:pt x="131" y="101"/>
                  </a:cubicBezTo>
                  <a:cubicBezTo>
                    <a:pt x="127" y="101"/>
                    <a:pt x="124" y="99"/>
                    <a:pt x="121" y="97"/>
                  </a:cubicBezTo>
                  <a:cubicBezTo>
                    <a:pt x="119" y="94"/>
                    <a:pt x="117" y="90"/>
                    <a:pt x="117" y="86"/>
                  </a:cubicBezTo>
                  <a:cubicBezTo>
                    <a:pt x="117" y="82"/>
                    <a:pt x="119" y="79"/>
                    <a:pt x="121" y="76"/>
                  </a:cubicBezTo>
                  <a:cubicBezTo>
                    <a:pt x="124" y="74"/>
                    <a:pt x="127" y="72"/>
                    <a:pt x="131" y="72"/>
                  </a:cubicBezTo>
                  <a:close/>
                  <a:moveTo>
                    <a:pt x="135" y="83"/>
                  </a:move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2" y="81"/>
                    <a:pt x="131" y="81"/>
                  </a:cubicBezTo>
                  <a:cubicBezTo>
                    <a:pt x="130" y="81"/>
                    <a:pt x="128" y="82"/>
                    <a:pt x="127" y="83"/>
                  </a:cubicBezTo>
                  <a:cubicBezTo>
                    <a:pt x="126" y="84"/>
                    <a:pt x="126" y="85"/>
                    <a:pt x="126" y="86"/>
                  </a:cubicBezTo>
                  <a:cubicBezTo>
                    <a:pt x="126" y="88"/>
                    <a:pt x="126" y="89"/>
                    <a:pt x="127" y="90"/>
                  </a:cubicBezTo>
                  <a:cubicBezTo>
                    <a:pt x="128" y="91"/>
                    <a:pt x="130" y="92"/>
                    <a:pt x="131" y="92"/>
                  </a:cubicBezTo>
                  <a:cubicBezTo>
                    <a:pt x="132" y="92"/>
                    <a:pt x="134" y="91"/>
                    <a:pt x="135" y="90"/>
                  </a:cubicBezTo>
                  <a:cubicBezTo>
                    <a:pt x="136" y="89"/>
                    <a:pt x="136" y="88"/>
                    <a:pt x="136" y="86"/>
                  </a:cubicBezTo>
                  <a:cubicBezTo>
                    <a:pt x="136" y="85"/>
                    <a:pt x="136" y="84"/>
                    <a:pt x="135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矩形: 圆角 22"/>
          <p:cNvSpPr/>
          <p:nvPr/>
        </p:nvSpPr>
        <p:spPr>
          <a:xfrm>
            <a:off x="416398" y="1097882"/>
            <a:ext cx="9686298" cy="2611401"/>
          </a:xfrm>
          <a:prstGeom prst="roundRect">
            <a:avLst/>
          </a:prstGeom>
          <a:noFill/>
          <a:ln w="57150">
            <a:solidFill>
              <a:srgbClr val="FFDB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>
              <a:lnSpc>
                <a:spcPts val="4500"/>
              </a:lnSpc>
            </a:pP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2322081" y="4143060"/>
            <a:ext cx="9686298" cy="2277533"/>
          </a:xfrm>
          <a:prstGeom prst="roundRect">
            <a:avLst/>
          </a:prstGeom>
          <a:noFill/>
          <a:ln w="57150">
            <a:solidFill>
              <a:srgbClr val="C2E5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>
              <a:lnSpc>
                <a:spcPts val="4500"/>
              </a:lnSpc>
              <a:buAutoNum type="arabicPeriod"/>
            </a:pPr>
            <a:r>
              <a:rPr lang="zh-CN" altLang="en-US" sz="2800" dirty="0">
                <a:latin typeface="+mj-ea"/>
                <a:ea typeface="+mj-ea"/>
              </a:rPr>
              <a:t>手动标记同一种害虫的幼虫和成虫。</a:t>
            </a:r>
            <a:endParaRPr lang="en-US" altLang="zh-CN" sz="2800" dirty="0">
              <a:latin typeface="+mj-ea"/>
              <a:ea typeface="+mj-ea"/>
            </a:endParaRPr>
          </a:p>
          <a:p>
            <a:pPr marL="514350" indent="-514350">
              <a:lnSpc>
                <a:spcPts val="4500"/>
              </a:lnSpc>
              <a:buAutoNum type="arabicPeriod"/>
            </a:pPr>
            <a:r>
              <a:rPr lang="zh-CN" altLang="en-US" sz="2800" dirty="0">
                <a:latin typeface="+mj-ea"/>
                <a:ea typeface="+mj-ea"/>
              </a:rPr>
              <a:t>在进行卷积前，进行图像主体检测提取主体或手动对图片进行剪裁。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68213" y="370307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solidFill>
                  <a:srgbClr val="FFDB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问题说明</a:t>
            </a:r>
            <a:endParaRPr lang="zh-CN" altLang="en-US" sz="4000" b="0" cap="none" spc="0" dirty="0">
              <a:ln w="0"/>
              <a:solidFill>
                <a:srgbClr val="FFDB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571" y="3806803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solidFill>
                  <a:srgbClr val="C2E5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解决方案</a:t>
            </a:r>
            <a:endParaRPr lang="zh-CN" altLang="en-US" sz="4000" b="0" cap="none" spc="0" dirty="0">
              <a:ln w="0"/>
              <a:solidFill>
                <a:srgbClr val="C2E5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9634" y="1253361"/>
            <a:ext cx="9048257" cy="2744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ts val="4500"/>
              </a:lnSpc>
              <a:buFontTx/>
              <a:buAutoNum type="arabicPeriod"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大多数害虫都是变态发育，幼虫和成虫有很大的差距，但是训练模型中没有把幼虫和成虫标记为两个标签，导致准确率下降。</a:t>
            </a:r>
            <a:endParaRPr lang="en-US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lvl="0" indent="-514350">
              <a:lnSpc>
                <a:spcPts val="4500"/>
              </a:lnSpc>
              <a:buFontTx/>
              <a:buAutoNum type="arabicPeriod"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大多数害虫具有拟态特性，极好的与环境融为一体，很难突出主体。但是训练集里的数据没有去除背景，导致准确率下降。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恳请老师批评指正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34C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75" name="Freeform 32"/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33"/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81" name="Freeform 34"/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Freeform 36"/>
              <p:cNvSpPr/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79" name="Freeform 35"/>
              <p:cNvSpPr/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Freeform 37"/>
              <p:cNvSpPr/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84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13"/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14"/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15"/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16"/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17"/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18"/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19"/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20"/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Freeform 23"/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2" name="副标题 16"/>
          <p:cNvSpPr txBox="1"/>
          <p:nvPr/>
        </p:nvSpPr>
        <p:spPr>
          <a:xfrm>
            <a:off x="3956671" y="5376514"/>
            <a:ext cx="4229479" cy="405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Thank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you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for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微软雅黑 Light" panose="020B0502040204020203" charset="-122"/>
              </a:rPr>
              <a:t>listen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ing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！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图片包含 树, 户外, 草, 天空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cxnSp>
        <p:nvCxnSpPr>
          <p:cNvPr id="4" name="直接连接符 3"/>
          <p:cNvCxnSpPr>
            <a:endCxn id="6" idx="1"/>
          </p:cNvCxnSpPr>
          <p:nvPr/>
        </p:nvCxnSpPr>
        <p:spPr>
          <a:xfrm>
            <a:off x="0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4224759" y="3700650"/>
            <a:ext cx="3742482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17649" y="3763675"/>
            <a:ext cx="27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PART   01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967241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21038" y="4622960"/>
            <a:ext cx="73499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项目概览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5922380" y="6558655"/>
            <a:ext cx="347240" cy="2993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36" y="4693433"/>
            <a:ext cx="1037523" cy="1037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/>
          <p:cNvSpPr/>
          <p:nvPr/>
        </p:nvSpPr>
        <p:spPr>
          <a:xfrm>
            <a:off x="1433554" y="1814352"/>
            <a:ext cx="9641884" cy="3684786"/>
          </a:xfrm>
          <a:prstGeom prst="roundRect">
            <a:avLst>
              <a:gd name="adj" fmla="val 277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528128" y="645918"/>
            <a:ext cx="3081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设计构思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34C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541706" y="1973698"/>
            <a:ext cx="9291135" cy="3247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此软件设计</a:t>
            </a:r>
            <a:r>
              <a:rPr lang="zh-CN" altLang="en-US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旨在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让用户</a:t>
            </a: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上传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害虫图片，</a:t>
            </a: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kumimoji="0" lang="en-US" altLang="zh-CN" sz="3200" b="0" i="0" u="sng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VGG16</a:t>
            </a: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识别返回给用户对应结果以及置信度。此外</a:t>
            </a: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用户也可以</a:t>
            </a: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害虫数据</a:t>
            </a: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上传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数据库中，</a:t>
            </a:r>
            <a:r>
              <a:rPr lang="zh-CN" altLang="en-US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会根据</a:t>
            </a:r>
            <a:r>
              <a:rPr kumimoji="0" lang="en-US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地址判断其地理位置，利用高德地图</a:t>
            </a: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组件对害虫分布数据绘制散点图和热力图</a:t>
            </a:r>
            <a:r>
              <a:rPr kumimoji="0" lang="zh-CN" altLang="zh-CN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quotation-mark_32371"/>
          <p:cNvSpPr>
            <a:spLocks noChangeAspect="1"/>
          </p:cNvSpPr>
          <p:nvPr/>
        </p:nvSpPr>
        <p:spPr bwMode="auto">
          <a:xfrm>
            <a:off x="809100" y="1128134"/>
            <a:ext cx="1248905" cy="115913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</p:sp>
      <p:sp>
        <p:nvSpPr>
          <p:cNvPr id="57" name="right-quote-sign_56826"/>
          <p:cNvSpPr>
            <a:spLocks noChangeAspect="1"/>
          </p:cNvSpPr>
          <p:nvPr/>
        </p:nvSpPr>
        <p:spPr bwMode="auto">
          <a:xfrm>
            <a:off x="10367149" y="5185566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</p:sp>
      <p:cxnSp>
        <p:nvCxnSpPr>
          <p:cNvPr id="59" name="直接连接符 58"/>
          <p:cNvCxnSpPr/>
          <p:nvPr/>
        </p:nvCxnSpPr>
        <p:spPr>
          <a:xfrm>
            <a:off x="5863030" y="1476915"/>
            <a:ext cx="37369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3"/>
          <p:cNvSpPr txBox="1"/>
          <p:nvPr/>
        </p:nvSpPr>
        <p:spPr>
          <a:xfrm>
            <a:off x="1130233" y="253873"/>
            <a:ext cx="1941034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+mj-ea"/>
                <a:ea typeface="+mj-ea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宋体" panose="02010600030101010101" pitchFamily="2" charset="-122"/>
              </a:rPr>
              <a:t>设计构思</a:t>
            </a:r>
            <a:endParaRPr lang="zh-CN" altLang="en-US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/>
          <p:cNvSpPr/>
          <p:nvPr/>
        </p:nvSpPr>
        <p:spPr>
          <a:xfrm>
            <a:off x="1433553" y="1814352"/>
            <a:ext cx="9606347" cy="3521736"/>
          </a:xfrm>
          <a:prstGeom prst="roundRect">
            <a:avLst>
              <a:gd name="adj" fmla="val 277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229361" y="584132"/>
            <a:ext cx="373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项目</a:t>
            </a:r>
            <a:r>
              <a:rPr lang="zh-CN" altLang="en-US" sz="4800" b="1" dirty="0">
                <a:solidFill>
                  <a:srgbClr val="034C9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亮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点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34C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3013" y="2119282"/>
            <a:ext cx="8609578" cy="2606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卷积神经网络实现图片分类。</a:t>
            </a:r>
            <a:endParaRPr lang="en-US" altLang="zh-CN" sz="3200" kern="1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ts val="5000"/>
              </a:lnSpc>
              <a:buFontTx/>
              <a:buAutoNum type="arabicPeriod"/>
              <a:defRPr/>
            </a:pPr>
            <a:r>
              <a:rPr lang="zh-CN" altLang="en-US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JWT</a:t>
            </a:r>
            <a:r>
              <a:rPr lang="zh-CN" altLang="en-US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实现用户权限验证体系。</a:t>
            </a:r>
            <a:endParaRPr kumimoji="0" lang="en-US" altLang="zh-CN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just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en-US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作为反向代理服务器</a:t>
            </a:r>
            <a:endParaRPr lang="en-US" altLang="zh-CN" sz="3200" kern="1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just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3200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打包后端项目实现轻松部署。</a:t>
            </a:r>
            <a:endParaRPr lang="en-US" altLang="zh-CN" sz="3200" kern="1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quotation-mark_32371"/>
          <p:cNvSpPr>
            <a:spLocks noChangeAspect="1"/>
          </p:cNvSpPr>
          <p:nvPr/>
        </p:nvSpPr>
        <p:spPr bwMode="auto">
          <a:xfrm>
            <a:off x="809100" y="1128134"/>
            <a:ext cx="1248905" cy="115913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</p:sp>
      <p:sp>
        <p:nvSpPr>
          <p:cNvPr id="57" name="right-quote-sign_56826"/>
          <p:cNvSpPr>
            <a:spLocks noChangeAspect="1"/>
          </p:cNvSpPr>
          <p:nvPr/>
        </p:nvSpPr>
        <p:spPr bwMode="auto">
          <a:xfrm>
            <a:off x="10179259" y="4836474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</p:sp>
      <p:cxnSp>
        <p:nvCxnSpPr>
          <p:cNvPr id="59" name="直接连接符 58"/>
          <p:cNvCxnSpPr/>
          <p:nvPr/>
        </p:nvCxnSpPr>
        <p:spPr>
          <a:xfrm>
            <a:off x="5863030" y="1476915"/>
            <a:ext cx="37369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3"/>
          <p:cNvSpPr txBox="1"/>
          <p:nvPr/>
        </p:nvSpPr>
        <p:spPr>
          <a:xfrm>
            <a:off x="1127759" y="253873"/>
            <a:ext cx="2743201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+mj-ea"/>
                <a:ea typeface="+mj-ea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宋体" panose="02010600030101010101" pitchFamily="2" charset="-122"/>
              </a:rPr>
              <a:t>项目创新点</a:t>
            </a:r>
            <a:endParaRPr lang="zh-CN" altLang="en-US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/>
          <p:cNvSpPr txBox="1"/>
          <p:nvPr/>
        </p:nvSpPr>
        <p:spPr>
          <a:xfrm>
            <a:off x="1094871" y="253873"/>
            <a:ext cx="3730909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+mj-ea"/>
                <a:ea typeface="+mj-ea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前后端分离总架构图</a:t>
            </a:r>
            <a:endParaRPr lang="zh-CN" altLang="en-US" b="1" dirty="0">
              <a:latin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80635" y="2933193"/>
            <a:ext cx="2905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+mj-ea"/>
                <a:ea typeface="+mj-ea"/>
              </a:rPr>
              <a:t>前端框架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17348" r="9182" b="20492"/>
          <a:stretch>
            <a:fillRect/>
          </a:stretch>
        </p:blipFill>
        <p:spPr>
          <a:xfrm>
            <a:off x="1057547" y="1266907"/>
            <a:ext cx="3513249" cy="1418334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 flipV="1">
            <a:off x="1225004" y="2542658"/>
            <a:ext cx="3017059" cy="354382"/>
            <a:chOff x="4341850" y="3188990"/>
            <a:chExt cx="3509074" cy="308325"/>
          </a:xfrm>
        </p:grpSpPr>
        <p:grpSp>
          <p:nvGrpSpPr>
            <p:cNvPr id="30" name="组合 29"/>
            <p:cNvGrpSpPr/>
            <p:nvPr/>
          </p:nvGrpSpPr>
          <p:grpSpPr>
            <a:xfrm rot="16200000" flipH="1">
              <a:off x="5941838" y="2871379"/>
              <a:ext cx="308325" cy="943548"/>
              <a:chOff x="7141580" y="1944341"/>
              <a:chExt cx="262837" cy="804344"/>
            </a:xfrm>
          </p:grpSpPr>
          <p:sp>
            <p:nvSpPr>
              <p:cNvPr id="33" name="矩形: 圆角 32"/>
              <p:cNvSpPr/>
              <p:nvPr/>
            </p:nvSpPr>
            <p:spPr>
              <a:xfrm>
                <a:off x="7141580" y="1944341"/>
                <a:ext cx="262837" cy="80434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7217731" y="2253168"/>
                <a:ext cx="110533" cy="186690"/>
                <a:chOff x="7217731" y="2194560"/>
                <a:chExt cx="110533" cy="186690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7217731" y="2194560"/>
                  <a:ext cx="110533" cy="93345"/>
                </a:xfrm>
                <a:prstGeom prst="line">
                  <a:avLst/>
                </a:prstGeom>
                <a:ln w="38100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H="1" flipV="1">
                  <a:off x="7217731" y="2287905"/>
                  <a:ext cx="110533" cy="93345"/>
                </a:xfrm>
                <a:prstGeom prst="line">
                  <a:avLst/>
                </a:prstGeom>
                <a:ln w="38100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" name="直接连接符 30"/>
            <p:cNvCxnSpPr>
              <a:endCxn id="33" idx="0"/>
            </p:cNvCxnSpPr>
            <p:nvPr/>
          </p:nvCxnSpPr>
          <p:spPr>
            <a:xfrm>
              <a:off x="4341850" y="3336681"/>
              <a:ext cx="1282377" cy="6472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6545475" y="3336681"/>
              <a:ext cx="1305449" cy="6472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17709"/>
          <a:stretch>
            <a:fillRect/>
          </a:stretch>
        </p:blipFill>
        <p:spPr>
          <a:xfrm>
            <a:off x="1280635" y="3611341"/>
            <a:ext cx="3287702" cy="146931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312500" y="5617387"/>
            <a:ext cx="292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Web</a:t>
            </a:r>
            <a:r>
              <a:rPr lang="zh-CN" altLang="en-US" sz="2800" dirty="0">
                <a:latin typeface="+mj-ea"/>
                <a:ea typeface="+mj-ea"/>
              </a:rPr>
              <a:t>框架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39" name="组合 38"/>
          <p:cNvGrpSpPr/>
          <p:nvPr/>
        </p:nvGrpSpPr>
        <p:grpSpPr>
          <a:xfrm flipV="1">
            <a:off x="1225004" y="5185769"/>
            <a:ext cx="3017059" cy="315765"/>
            <a:chOff x="4341850" y="3188990"/>
            <a:chExt cx="3509074" cy="308325"/>
          </a:xfrm>
        </p:grpSpPr>
        <p:grpSp>
          <p:nvGrpSpPr>
            <p:cNvPr id="40" name="组合 39"/>
            <p:cNvGrpSpPr/>
            <p:nvPr/>
          </p:nvGrpSpPr>
          <p:grpSpPr>
            <a:xfrm rot="16200000" flipH="1">
              <a:off x="5941838" y="2871379"/>
              <a:ext cx="308325" cy="943548"/>
              <a:chOff x="7141580" y="1944341"/>
              <a:chExt cx="262837" cy="804344"/>
            </a:xfrm>
          </p:grpSpPr>
          <p:sp>
            <p:nvSpPr>
              <p:cNvPr id="43" name="矩形: 圆角 42"/>
              <p:cNvSpPr/>
              <p:nvPr/>
            </p:nvSpPr>
            <p:spPr>
              <a:xfrm>
                <a:off x="7141580" y="1944341"/>
                <a:ext cx="262837" cy="80434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7217731" y="2253168"/>
                <a:ext cx="110533" cy="186690"/>
                <a:chOff x="7217731" y="2194560"/>
                <a:chExt cx="110533" cy="186690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7217731" y="2194560"/>
                  <a:ext cx="110533" cy="93345"/>
                </a:xfrm>
                <a:prstGeom prst="line">
                  <a:avLst/>
                </a:prstGeom>
                <a:ln w="38100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 flipH="1" flipV="1">
                  <a:off x="7217731" y="2287905"/>
                  <a:ext cx="110533" cy="93345"/>
                </a:xfrm>
                <a:prstGeom prst="line">
                  <a:avLst/>
                </a:prstGeom>
                <a:ln w="38100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直接连接符 40"/>
            <p:cNvCxnSpPr>
              <a:endCxn id="43" idx="0"/>
            </p:cNvCxnSpPr>
            <p:nvPr/>
          </p:nvCxnSpPr>
          <p:spPr>
            <a:xfrm>
              <a:off x="4341850" y="3336681"/>
              <a:ext cx="1282377" cy="6472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6545475" y="3336681"/>
              <a:ext cx="1305449" cy="6472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形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0909" y="-1"/>
            <a:ext cx="5804274" cy="6962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6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/>
              <a:t>数据流程图</a:t>
            </a:r>
            <a:endParaRPr lang="zh-CN" altLang="en-US" dirty="0"/>
          </a:p>
        </p:txBody>
      </p:sp>
      <p:pic>
        <p:nvPicPr>
          <p:cNvPr id="25" name="图形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61950" y="1060153"/>
            <a:ext cx="11603222" cy="562814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530181" y="1546725"/>
            <a:ext cx="2834385" cy="1265444"/>
            <a:chOff x="1530182" y="1837159"/>
            <a:chExt cx="2330618" cy="1024655"/>
          </a:xfrm>
        </p:grpSpPr>
        <p:pic>
          <p:nvPicPr>
            <p:cNvPr id="27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30182" y="1849913"/>
              <a:ext cx="2330618" cy="1011901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698041" y="1837159"/>
              <a:ext cx="2162759" cy="67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向</a:t>
              </a:r>
              <a:r>
                <a: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rPr>
                <a:t>nginx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服务器发起</a:t>
              </a:r>
              <a:r>
                <a: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rPr>
                <a:t>get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rPr>
                <a:t>post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请求。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573356" y="4164122"/>
            <a:ext cx="2445482" cy="645936"/>
            <a:chOff x="1530182" y="1837158"/>
            <a:chExt cx="2330618" cy="1024656"/>
          </a:xfrm>
        </p:grpSpPr>
        <p:pic>
          <p:nvPicPr>
            <p:cNvPr id="31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30182" y="1849913"/>
              <a:ext cx="2330618" cy="1011901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1698041" y="1837158"/>
              <a:ext cx="2162759" cy="435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通过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url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接收请求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7612" y="1159576"/>
            <a:ext cx="2330618" cy="1068533"/>
            <a:chOff x="1262203" y="1191313"/>
            <a:chExt cx="2330618" cy="1068533"/>
          </a:xfrm>
        </p:grpSpPr>
        <p:pic>
          <p:nvPicPr>
            <p:cNvPr id="34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62203" y="1247945"/>
              <a:ext cx="2330618" cy="1011901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389528" y="1191313"/>
              <a:ext cx="2162759" cy="835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返回到</a:t>
              </a:r>
              <a:r>
                <a: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rPr>
                <a:t>client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，显示对应的页面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488473" y="1222941"/>
            <a:ext cx="3640019" cy="1297402"/>
            <a:chOff x="1530182" y="1849913"/>
            <a:chExt cx="2330618" cy="1011901"/>
          </a:xfrm>
        </p:grpSpPr>
        <p:pic>
          <p:nvPicPr>
            <p:cNvPr id="37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30182" y="1849913"/>
              <a:ext cx="2330618" cy="1011901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1688113" y="1890761"/>
              <a:ext cx="2162759" cy="65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通过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axois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发送请求到，经过</a:t>
              </a:r>
              <a:r>
                <a: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rPr>
                <a:t>nginx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代理传到后端。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331200" y="2382531"/>
            <a:ext cx="1667933" cy="544176"/>
            <a:chOff x="8331200" y="1902052"/>
            <a:chExt cx="2330618" cy="1024655"/>
          </a:xfrm>
        </p:grpSpPr>
        <p:pic>
          <p:nvPicPr>
            <p:cNvPr id="42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331200" y="1914806"/>
              <a:ext cx="2330618" cy="1011901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8499059" y="1902052"/>
              <a:ext cx="2162759" cy="435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监听到请求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548139" y="3021330"/>
            <a:ext cx="3190459" cy="1280122"/>
            <a:chOff x="8163341" y="2433510"/>
            <a:chExt cx="2330618" cy="1235916"/>
          </a:xfrm>
        </p:grpSpPr>
        <p:pic>
          <p:nvPicPr>
            <p:cNvPr id="45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163341" y="2446264"/>
              <a:ext cx="2330618" cy="1011901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8331200" y="2433510"/>
              <a:ext cx="2162759" cy="1235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jwt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鉴权、同源策略、设置放行端口、超时时间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36080" y="3560269"/>
            <a:ext cx="1911850" cy="1105438"/>
            <a:chOff x="8861254" y="3792672"/>
            <a:chExt cx="2330618" cy="1024655"/>
          </a:xfrm>
        </p:grpSpPr>
        <p:pic>
          <p:nvPicPr>
            <p:cNvPr id="49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861254" y="3805426"/>
              <a:ext cx="2330618" cy="1011901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9029136" y="3792672"/>
              <a:ext cx="1992552" cy="77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对输入数据进行处理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921764" y="3071930"/>
            <a:ext cx="2834385" cy="1249693"/>
            <a:chOff x="3921765" y="3085707"/>
            <a:chExt cx="2330618" cy="1235916"/>
          </a:xfrm>
        </p:grpSpPr>
        <p:pic>
          <p:nvPicPr>
            <p:cNvPr id="52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921765" y="3098461"/>
              <a:ext cx="2330618" cy="1064811"/>
            </a:xfrm>
            <a:prstGeom prst="rect">
              <a:avLst/>
            </a:prstGeom>
          </p:spPr>
        </p:pic>
        <p:sp>
          <p:nvSpPr>
            <p:cNvPr id="53" name="文本框 52"/>
            <p:cNvSpPr txBox="1"/>
            <p:nvPr/>
          </p:nvSpPr>
          <p:spPr>
            <a:xfrm>
              <a:off x="4089624" y="3085707"/>
              <a:ext cx="2162759" cy="1235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集中式存储管理应用的所有组件的状态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630788" y="2664010"/>
            <a:ext cx="2330618" cy="1024655"/>
            <a:chOff x="3924774" y="3785403"/>
            <a:chExt cx="2330618" cy="1024655"/>
          </a:xfrm>
        </p:grpSpPr>
        <p:pic>
          <p:nvPicPr>
            <p:cNvPr id="54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924774" y="3798158"/>
              <a:ext cx="2330618" cy="1011900"/>
            </a:xfrm>
            <a:prstGeom prst="rect">
              <a:avLst/>
            </a:prstGeom>
          </p:spPr>
        </p:pic>
        <p:sp>
          <p:nvSpPr>
            <p:cNvPr id="55" name="文本框 54"/>
            <p:cNvSpPr txBox="1"/>
            <p:nvPr/>
          </p:nvSpPr>
          <p:spPr>
            <a:xfrm>
              <a:off x="4092633" y="3785403"/>
              <a:ext cx="2162759" cy="835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架构的视图，负责数据显示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577782" y="2355511"/>
            <a:ext cx="2110783" cy="1105438"/>
            <a:chOff x="8577782" y="2355511"/>
            <a:chExt cx="2110783" cy="1105438"/>
          </a:xfrm>
        </p:grpSpPr>
        <p:pic>
          <p:nvPicPr>
            <p:cNvPr id="62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77782" y="2369271"/>
              <a:ext cx="2110783" cy="1091678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8715499" y="2355511"/>
              <a:ext cx="1804605" cy="835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连接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mysql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，对数据库操作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122463" y="2452814"/>
            <a:ext cx="2110783" cy="1105438"/>
            <a:chOff x="8577782" y="2355511"/>
            <a:chExt cx="2110783" cy="1105438"/>
          </a:xfrm>
        </p:grpSpPr>
        <p:pic>
          <p:nvPicPr>
            <p:cNvPr id="65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77782" y="2369271"/>
              <a:ext cx="2110783" cy="1091678"/>
            </a:xfrm>
            <a:prstGeom prst="rect">
              <a:avLst/>
            </a:prstGeom>
          </p:spPr>
        </p:pic>
        <p:sp>
          <p:nvSpPr>
            <p:cNvPr id="66" name="文本框 65"/>
            <p:cNvSpPr txBox="1"/>
            <p:nvPr/>
          </p:nvSpPr>
          <p:spPr>
            <a:xfrm>
              <a:off x="8715499" y="2355511"/>
              <a:ext cx="1804605" cy="835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数据转换后发送回前端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45096" y="1450667"/>
            <a:ext cx="3664225" cy="1105438"/>
            <a:chOff x="8577782" y="2355511"/>
            <a:chExt cx="2110783" cy="1105438"/>
          </a:xfrm>
        </p:grpSpPr>
        <p:pic>
          <p:nvPicPr>
            <p:cNvPr id="68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77782" y="2369271"/>
              <a:ext cx="2110783" cy="1091678"/>
            </a:xfrm>
            <a:prstGeom prst="rect">
              <a:avLst/>
            </a:prstGeom>
          </p:spPr>
        </p:pic>
        <p:sp>
          <p:nvSpPr>
            <p:cNvPr id="69" name="文本框 68"/>
            <p:cNvSpPr txBox="1"/>
            <p:nvPr/>
          </p:nvSpPr>
          <p:spPr>
            <a:xfrm>
              <a:off x="8715499" y="2355511"/>
              <a:ext cx="1804605" cy="835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把返回的数据写到浏览器缓存（</a:t>
              </a:r>
              <a:r>
                <a: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rPr>
                <a:t>storage</a:t>
              </a:r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）中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88274" y="253874"/>
            <a:ext cx="1934002" cy="605909"/>
          </a:xfrm>
        </p:spPr>
        <p:txBody>
          <a:bodyPr/>
          <a:lstStyle/>
          <a:p>
            <a:r>
              <a:rPr lang="zh-CN" altLang="en-US" dirty="0"/>
              <a:t>主要接口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80592" y="1106906"/>
          <a:ext cx="9803965" cy="521925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404840"/>
                <a:gridCol w="5399125"/>
              </a:tblGrid>
              <a:tr h="520524">
                <a:tc>
                  <a:txBody>
                    <a:bodyPr/>
                    <a:lstStyle/>
                    <a:p>
                      <a:pPr algn="just"/>
                      <a:r>
                        <a:rPr lang="zh-CN" sz="3200" kern="1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接口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34C9C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1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说明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34C9C"/>
                    </a:solidFill>
                  </a:tcPr>
                </a:tc>
              </a:tr>
              <a:tr h="587341">
                <a:tc>
                  <a:txBody>
                    <a:bodyPr/>
                    <a:lstStyle/>
                    <a:p>
                      <a:pPr algn="just"/>
                      <a:r>
                        <a:rPr lang="en-US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/api/auth/register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用户注册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87341">
                <a:tc>
                  <a:txBody>
                    <a:bodyPr/>
                    <a:lstStyle/>
                    <a:p>
                      <a:pPr algn="just"/>
                      <a:r>
                        <a:rPr lang="en-US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/api/auth/login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用户登录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87341">
                <a:tc>
                  <a:txBody>
                    <a:bodyPr/>
                    <a:lstStyle/>
                    <a:p>
                      <a:pPr algn="just"/>
                      <a:r>
                        <a:rPr lang="en-US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/api/auth/info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用户信息展示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87341">
                <a:tc>
                  <a:txBody>
                    <a:bodyPr/>
                    <a:lstStyle/>
                    <a:p>
                      <a:pPr algn="just"/>
                      <a:r>
                        <a:rPr lang="en-US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/api/</a:t>
                      </a:r>
                      <a:r>
                        <a:rPr lang="en-US" sz="32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uploadimg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用户上传图片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87341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/api/changelocation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修改害虫数据基础库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87341">
                <a:tc>
                  <a:txBody>
                    <a:bodyPr/>
                    <a:lstStyle/>
                    <a:p>
                      <a:pPr algn="just"/>
                      <a:r>
                        <a:rPr lang="en-US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/api/</a:t>
                      </a:r>
                      <a:r>
                        <a:rPr lang="en-US" sz="32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uploadlocation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用户上传害虫数据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87341">
                <a:tc>
                  <a:txBody>
                    <a:bodyPr/>
                    <a:lstStyle/>
                    <a:p>
                      <a:pPr algn="just"/>
                      <a:r>
                        <a:rPr lang="en-US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/api/</a:t>
                      </a:r>
                      <a:r>
                        <a:rPr lang="en-US" sz="32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sendlocation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发送害虫分布数据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87341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/api/model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3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模型识别结果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990822" y="28786"/>
            <a:ext cx="373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主要接口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34C9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624491" y="921569"/>
            <a:ext cx="37369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46043"/>
          <a:stretch>
            <a:fillRect/>
          </a:stretch>
        </p:blipFill>
        <p:spPr>
          <a:xfrm>
            <a:off x="0" y="3645"/>
            <a:ext cx="12192000" cy="4052535"/>
          </a:xfrm>
          <a:prstGeom prst="rect">
            <a:avLst/>
          </a:prstGeom>
        </p:spPr>
      </p:pic>
      <p:cxnSp>
        <p:nvCxnSpPr>
          <p:cNvPr id="27" name="直接连接符 26"/>
          <p:cNvCxnSpPr>
            <a:endCxn id="28" idx="1"/>
          </p:cNvCxnSpPr>
          <p:nvPr/>
        </p:nvCxnSpPr>
        <p:spPr>
          <a:xfrm>
            <a:off x="0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4224759" y="3700650"/>
            <a:ext cx="3742482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17649" y="3763675"/>
            <a:ext cx="27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PART   02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967241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662178" y="4873839"/>
            <a:ext cx="73499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dirty="0">
                <a:ea typeface="等线" panose="02010600030101010101" pitchFamily="2" charset="-122"/>
                <a:cs typeface="Times New Roman" panose="02020603050405020304" pitchFamily="18" charset="0"/>
              </a:rPr>
              <a:t>图像分类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5931345" y="6558655"/>
            <a:ext cx="347240" cy="2993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10" name="science_171409"/>
          <p:cNvSpPr>
            <a:spLocks noChangeAspect="1"/>
          </p:cNvSpPr>
          <p:nvPr/>
        </p:nvSpPr>
        <p:spPr bwMode="auto">
          <a:xfrm>
            <a:off x="3576263" y="5120328"/>
            <a:ext cx="648495" cy="647549"/>
          </a:xfrm>
          <a:custGeom>
            <a:avLst/>
            <a:gdLst>
              <a:gd name="connsiteX0" fmla="*/ 351512 w 608453"/>
              <a:gd name="connsiteY0" fmla="*/ 527474 h 607566"/>
              <a:gd name="connsiteX1" fmla="*/ 365947 w 608453"/>
              <a:gd name="connsiteY1" fmla="*/ 533451 h 607566"/>
              <a:gd name="connsiteX2" fmla="*/ 371935 w 608453"/>
              <a:gd name="connsiteY2" fmla="*/ 548009 h 607566"/>
              <a:gd name="connsiteX3" fmla="*/ 365947 w 608453"/>
              <a:gd name="connsiteY3" fmla="*/ 562567 h 607566"/>
              <a:gd name="connsiteX4" fmla="*/ 351512 w 608453"/>
              <a:gd name="connsiteY4" fmla="*/ 568543 h 607566"/>
              <a:gd name="connsiteX5" fmla="*/ 336925 w 608453"/>
              <a:gd name="connsiteY5" fmla="*/ 562567 h 607566"/>
              <a:gd name="connsiteX6" fmla="*/ 330936 w 608453"/>
              <a:gd name="connsiteY6" fmla="*/ 548009 h 607566"/>
              <a:gd name="connsiteX7" fmla="*/ 336925 w 608453"/>
              <a:gd name="connsiteY7" fmla="*/ 533451 h 607566"/>
              <a:gd name="connsiteX8" fmla="*/ 351512 w 608453"/>
              <a:gd name="connsiteY8" fmla="*/ 527474 h 607566"/>
              <a:gd name="connsiteX9" fmla="*/ 96651 w 608453"/>
              <a:gd name="connsiteY9" fmla="*/ 340302 h 607566"/>
              <a:gd name="connsiteX10" fmla="*/ 59316 w 608453"/>
              <a:gd name="connsiteY10" fmla="*/ 414406 h 607566"/>
              <a:gd name="connsiteX11" fmla="*/ 59008 w 608453"/>
              <a:gd name="connsiteY11" fmla="*/ 548652 h 607566"/>
              <a:gd name="connsiteX12" fmla="*/ 193448 w 608453"/>
              <a:gd name="connsiteY12" fmla="*/ 548345 h 607566"/>
              <a:gd name="connsiteX13" fmla="*/ 267659 w 608453"/>
              <a:gd name="connsiteY13" fmla="*/ 511063 h 607566"/>
              <a:gd name="connsiteX14" fmla="*/ 176086 w 608453"/>
              <a:gd name="connsiteY14" fmla="*/ 431743 h 607566"/>
              <a:gd name="connsiteX15" fmla="*/ 96651 w 608453"/>
              <a:gd name="connsiteY15" fmla="*/ 340302 h 607566"/>
              <a:gd name="connsiteX16" fmla="*/ 304192 w 608453"/>
              <a:gd name="connsiteY16" fmla="*/ 257606 h 607566"/>
              <a:gd name="connsiteX17" fmla="*/ 257941 w 608453"/>
              <a:gd name="connsiteY17" fmla="*/ 303782 h 607566"/>
              <a:gd name="connsiteX18" fmla="*/ 304192 w 608453"/>
              <a:gd name="connsiteY18" fmla="*/ 349958 h 607566"/>
              <a:gd name="connsiteX19" fmla="*/ 350442 w 608453"/>
              <a:gd name="connsiteY19" fmla="*/ 303782 h 607566"/>
              <a:gd name="connsiteX20" fmla="*/ 304192 w 608453"/>
              <a:gd name="connsiteY20" fmla="*/ 257606 h 607566"/>
              <a:gd name="connsiteX21" fmla="*/ 545278 w 608453"/>
              <a:gd name="connsiteY21" fmla="*/ 234698 h 607566"/>
              <a:gd name="connsiteX22" fmla="*/ 559861 w 608453"/>
              <a:gd name="connsiteY22" fmla="*/ 240687 h 607566"/>
              <a:gd name="connsiteX23" fmla="*/ 565848 w 608453"/>
              <a:gd name="connsiteY23" fmla="*/ 255121 h 607566"/>
              <a:gd name="connsiteX24" fmla="*/ 559861 w 608453"/>
              <a:gd name="connsiteY24" fmla="*/ 269709 h 607566"/>
              <a:gd name="connsiteX25" fmla="*/ 545278 w 608453"/>
              <a:gd name="connsiteY25" fmla="*/ 275697 h 607566"/>
              <a:gd name="connsiteX26" fmla="*/ 530848 w 608453"/>
              <a:gd name="connsiteY26" fmla="*/ 269709 h 607566"/>
              <a:gd name="connsiteX27" fmla="*/ 524708 w 608453"/>
              <a:gd name="connsiteY27" fmla="*/ 255121 h 607566"/>
              <a:gd name="connsiteX28" fmla="*/ 530848 w 608453"/>
              <a:gd name="connsiteY28" fmla="*/ 240687 h 607566"/>
              <a:gd name="connsiteX29" fmla="*/ 545278 w 608453"/>
              <a:gd name="connsiteY29" fmla="*/ 234698 h 607566"/>
              <a:gd name="connsiteX30" fmla="*/ 304192 w 608453"/>
              <a:gd name="connsiteY30" fmla="*/ 216492 h 607566"/>
              <a:gd name="connsiteX31" fmla="*/ 391622 w 608453"/>
              <a:gd name="connsiteY31" fmla="*/ 303782 h 607566"/>
              <a:gd name="connsiteX32" fmla="*/ 304192 w 608453"/>
              <a:gd name="connsiteY32" fmla="*/ 391071 h 607566"/>
              <a:gd name="connsiteX33" fmla="*/ 216761 w 608453"/>
              <a:gd name="connsiteY33" fmla="*/ 303782 h 607566"/>
              <a:gd name="connsiteX34" fmla="*/ 304192 w 608453"/>
              <a:gd name="connsiteY34" fmla="*/ 216492 h 607566"/>
              <a:gd name="connsiteX35" fmla="*/ 304227 w 608453"/>
              <a:gd name="connsiteY35" fmla="*/ 120599 h 607566"/>
              <a:gd name="connsiteX36" fmla="*/ 205125 w 608453"/>
              <a:gd name="connsiteY36" fmla="*/ 204829 h 607566"/>
              <a:gd name="connsiteX37" fmla="*/ 120774 w 608453"/>
              <a:gd name="connsiteY37" fmla="*/ 303787 h 607566"/>
              <a:gd name="connsiteX38" fmla="*/ 205125 w 608453"/>
              <a:gd name="connsiteY38" fmla="*/ 402746 h 607566"/>
              <a:gd name="connsiteX39" fmla="*/ 304227 w 608453"/>
              <a:gd name="connsiteY39" fmla="*/ 486822 h 607566"/>
              <a:gd name="connsiteX40" fmla="*/ 403328 w 608453"/>
              <a:gd name="connsiteY40" fmla="*/ 402746 h 607566"/>
              <a:gd name="connsiteX41" fmla="*/ 487526 w 608453"/>
              <a:gd name="connsiteY41" fmla="*/ 303787 h 607566"/>
              <a:gd name="connsiteX42" fmla="*/ 403328 w 608453"/>
              <a:gd name="connsiteY42" fmla="*/ 204829 h 607566"/>
              <a:gd name="connsiteX43" fmla="*/ 304227 w 608453"/>
              <a:gd name="connsiteY43" fmla="*/ 120599 h 607566"/>
              <a:gd name="connsiteX44" fmla="*/ 112054 w 608453"/>
              <a:gd name="connsiteY44" fmla="*/ 41068 h 607566"/>
              <a:gd name="connsiteX45" fmla="*/ 59008 w 608453"/>
              <a:gd name="connsiteY45" fmla="*/ 58923 h 607566"/>
              <a:gd name="connsiteX46" fmla="*/ 59316 w 608453"/>
              <a:gd name="connsiteY46" fmla="*/ 193169 h 607566"/>
              <a:gd name="connsiteX47" fmla="*/ 96651 w 608453"/>
              <a:gd name="connsiteY47" fmla="*/ 267272 h 607566"/>
              <a:gd name="connsiteX48" fmla="*/ 176086 w 608453"/>
              <a:gd name="connsiteY48" fmla="*/ 175832 h 607566"/>
              <a:gd name="connsiteX49" fmla="*/ 267659 w 608453"/>
              <a:gd name="connsiteY49" fmla="*/ 96512 h 607566"/>
              <a:gd name="connsiteX50" fmla="*/ 193448 w 608453"/>
              <a:gd name="connsiteY50" fmla="*/ 59230 h 607566"/>
              <a:gd name="connsiteX51" fmla="*/ 112054 w 608453"/>
              <a:gd name="connsiteY51" fmla="*/ 41068 h 607566"/>
              <a:gd name="connsiteX52" fmla="*/ 103297 w 608453"/>
              <a:gd name="connsiteY52" fmla="*/ 200 h 607566"/>
              <a:gd name="connsiteX53" fmla="*/ 208352 w 608453"/>
              <a:gd name="connsiteY53" fmla="*/ 21027 h 607566"/>
              <a:gd name="connsiteX54" fmla="*/ 304227 w 608453"/>
              <a:gd name="connsiteY54" fmla="*/ 71044 h 607566"/>
              <a:gd name="connsiteX55" fmla="*/ 400101 w 608453"/>
              <a:gd name="connsiteY55" fmla="*/ 21027 h 607566"/>
              <a:gd name="connsiteX56" fmla="*/ 505080 w 608453"/>
              <a:gd name="connsiteY56" fmla="*/ 200 h 607566"/>
              <a:gd name="connsiteX57" fmla="*/ 578484 w 608453"/>
              <a:gd name="connsiteY57" fmla="*/ 29773 h 607566"/>
              <a:gd name="connsiteX58" fmla="*/ 586166 w 608453"/>
              <a:gd name="connsiteY58" fmla="*/ 211273 h 607566"/>
              <a:gd name="connsiteX59" fmla="*/ 559432 w 608453"/>
              <a:gd name="connsiteY59" fmla="*/ 222626 h 607566"/>
              <a:gd name="connsiteX60" fmla="*/ 548062 w 608453"/>
              <a:gd name="connsiteY60" fmla="*/ 195930 h 607566"/>
              <a:gd name="connsiteX61" fmla="*/ 549445 w 608453"/>
              <a:gd name="connsiteY61" fmla="*/ 58923 h 607566"/>
              <a:gd name="connsiteX62" fmla="*/ 415005 w 608453"/>
              <a:gd name="connsiteY62" fmla="*/ 59230 h 607566"/>
              <a:gd name="connsiteX63" fmla="*/ 340794 w 608453"/>
              <a:gd name="connsiteY63" fmla="*/ 96512 h 607566"/>
              <a:gd name="connsiteX64" fmla="*/ 432367 w 608453"/>
              <a:gd name="connsiteY64" fmla="*/ 175832 h 607566"/>
              <a:gd name="connsiteX65" fmla="*/ 587395 w 608453"/>
              <a:gd name="connsiteY65" fmla="*/ 399524 h 607566"/>
              <a:gd name="connsiteX66" fmla="*/ 578484 w 608453"/>
              <a:gd name="connsiteY66" fmla="*/ 577649 h 607566"/>
              <a:gd name="connsiteX67" fmla="*/ 496898 w 608453"/>
              <a:gd name="connsiteY67" fmla="*/ 607566 h 607566"/>
              <a:gd name="connsiteX68" fmla="*/ 396875 w 608453"/>
              <a:gd name="connsiteY68" fmla="*/ 585320 h 607566"/>
              <a:gd name="connsiteX69" fmla="*/ 385505 w 608453"/>
              <a:gd name="connsiteY69" fmla="*/ 558624 h 607566"/>
              <a:gd name="connsiteX70" fmla="*/ 412086 w 608453"/>
              <a:gd name="connsiteY70" fmla="*/ 547271 h 607566"/>
              <a:gd name="connsiteX71" fmla="*/ 549445 w 608453"/>
              <a:gd name="connsiteY71" fmla="*/ 548652 h 607566"/>
              <a:gd name="connsiteX72" fmla="*/ 549138 w 608453"/>
              <a:gd name="connsiteY72" fmla="*/ 414406 h 607566"/>
              <a:gd name="connsiteX73" fmla="*/ 511802 w 608453"/>
              <a:gd name="connsiteY73" fmla="*/ 340302 h 607566"/>
              <a:gd name="connsiteX74" fmla="*/ 432367 w 608453"/>
              <a:gd name="connsiteY74" fmla="*/ 431743 h 607566"/>
              <a:gd name="connsiteX75" fmla="*/ 208352 w 608453"/>
              <a:gd name="connsiteY75" fmla="*/ 586547 h 607566"/>
              <a:gd name="connsiteX76" fmla="*/ 111555 w 608453"/>
              <a:gd name="connsiteY76" fmla="*/ 607566 h 607566"/>
              <a:gd name="connsiteX77" fmla="*/ 29816 w 608453"/>
              <a:gd name="connsiteY77" fmla="*/ 577649 h 607566"/>
              <a:gd name="connsiteX78" fmla="*/ 21058 w 608453"/>
              <a:gd name="connsiteY78" fmla="*/ 399524 h 607566"/>
              <a:gd name="connsiteX79" fmla="*/ 71146 w 608453"/>
              <a:gd name="connsiteY79" fmla="*/ 303787 h 607566"/>
              <a:gd name="connsiteX80" fmla="*/ 21058 w 608453"/>
              <a:gd name="connsiteY80" fmla="*/ 208051 h 607566"/>
              <a:gd name="connsiteX81" fmla="*/ 29816 w 608453"/>
              <a:gd name="connsiteY81" fmla="*/ 29773 h 607566"/>
              <a:gd name="connsiteX82" fmla="*/ 103297 w 608453"/>
              <a:gd name="connsiteY82" fmla="*/ 200 h 60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08453" h="607566">
                <a:moveTo>
                  <a:pt x="351512" y="527474"/>
                </a:moveTo>
                <a:cubicBezTo>
                  <a:pt x="356887" y="527474"/>
                  <a:pt x="362108" y="529620"/>
                  <a:pt x="365947" y="533451"/>
                </a:cubicBezTo>
                <a:cubicBezTo>
                  <a:pt x="369785" y="537282"/>
                  <a:pt x="371935" y="542645"/>
                  <a:pt x="371935" y="548009"/>
                </a:cubicBezTo>
                <a:cubicBezTo>
                  <a:pt x="371935" y="553372"/>
                  <a:pt x="369785" y="558736"/>
                  <a:pt x="365947" y="562567"/>
                </a:cubicBezTo>
                <a:cubicBezTo>
                  <a:pt x="362108" y="566398"/>
                  <a:pt x="356887" y="568543"/>
                  <a:pt x="351512" y="568543"/>
                </a:cubicBezTo>
                <a:cubicBezTo>
                  <a:pt x="345984" y="568543"/>
                  <a:pt x="340764" y="566398"/>
                  <a:pt x="336925" y="562567"/>
                </a:cubicBezTo>
                <a:cubicBezTo>
                  <a:pt x="333086" y="558736"/>
                  <a:pt x="330936" y="553372"/>
                  <a:pt x="330936" y="548009"/>
                </a:cubicBezTo>
                <a:cubicBezTo>
                  <a:pt x="330936" y="542645"/>
                  <a:pt x="333086" y="537282"/>
                  <a:pt x="336925" y="533451"/>
                </a:cubicBezTo>
                <a:cubicBezTo>
                  <a:pt x="340764" y="529620"/>
                  <a:pt x="345984" y="527474"/>
                  <a:pt x="351512" y="527474"/>
                </a:cubicBezTo>
                <a:close/>
                <a:moveTo>
                  <a:pt x="96651" y="340302"/>
                </a:moveTo>
                <a:cubicBezTo>
                  <a:pt x="81287" y="365464"/>
                  <a:pt x="68688" y="390318"/>
                  <a:pt x="59316" y="414406"/>
                </a:cubicBezTo>
                <a:cubicBezTo>
                  <a:pt x="35193" y="475929"/>
                  <a:pt x="35040" y="524871"/>
                  <a:pt x="59008" y="548652"/>
                </a:cubicBezTo>
                <a:cubicBezTo>
                  <a:pt x="82823" y="572586"/>
                  <a:pt x="131836" y="572432"/>
                  <a:pt x="193448" y="548345"/>
                </a:cubicBezTo>
                <a:cubicBezTo>
                  <a:pt x="217571" y="538986"/>
                  <a:pt x="242461" y="526405"/>
                  <a:pt x="267659" y="511063"/>
                </a:cubicBezTo>
                <a:cubicBezTo>
                  <a:pt x="236162" y="487742"/>
                  <a:pt x="205433" y="461200"/>
                  <a:pt x="176086" y="431743"/>
                </a:cubicBezTo>
                <a:cubicBezTo>
                  <a:pt x="146586" y="402439"/>
                  <a:pt x="119852" y="371601"/>
                  <a:pt x="96651" y="340302"/>
                </a:cubicBezTo>
                <a:close/>
                <a:moveTo>
                  <a:pt x="304192" y="257606"/>
                </a:moveTo>
                <a:cubicBezTo>
                  <a:pt x="278685" y="257606"/>
                  <a:pt x="257941" y="278316"/>
                  <a:pt x="257941" y="303782"/>
                </a:cubicBezTo>
                <a:cubicBezTo>
                  <a:pt x="257941" y="329248"/>
                  <a:pt x="278685" y="349958"/>
                  <a:pt x="304192" y="349958"/>
                </a:cubicBezTo>
                <a:cubicBezTo>
                  <a:pt x="329699" y="349958"/>
                  <a:pt x="350442" y="329248"/>
                  <a:pt x="350442" y="303782"/>
                </a:cubicBezTo>
                <a:cubicBezTo>
                  <a:pt x="350442" y="278316"/>
                  <a:pt x="329699" y="257606"/>
                  <a:pt x="304192" y="257606"/>
                </a:cubicBezTo>
                <a:close/>
                <a:moveTo>
                  <a:pt x="545278" y="234698"/>
                </a:moveTo>
                <a:cubicBezTo>
                  <a:pt x="550651" y="234698"/>
                  <a:pt x="556024" y="236848"/>
                  <a:pt x="559861" y="240687"/>
                </a:cubicBezTo>
                <a:cubicBezTo>
                  <a:pt x="563699" y="244526"/>
                  <a:pt x="565848" y="249747"/>
                  <a:pt x="565848" y="255121"/>
                </a:cubicBezTo>
                <a:cubicBezTo>
                  <a:pt x="565848" y="260649"/>
                  <a:pt x="563699" y="265870"/>
                  <a:pt x="559861" y="269709"/>
                </a:cubicBezTo>
                <a:cubicBezTo>
                  <a:pt x="556024" y="273547"/>
                  <a:pt x="550651" y="275697"/>
                  <a:pt x="545278" y="275697"/>
                </a:cubicBezTo>
                <a:cubicBezTo>
                  <a:pt x="539905" y="275697"/>
                  <a:pt x="534686" y="273547"/>
                  <a:pt x="530848" y="269709"/>
                </a:cubicBezTo>
                <a:cubicBezTo>
                  <a:pt x="527011" y="265870"/>
                  <a:pt x="524708" y="260649"/>
                  <a:pt x="524708" y="255121"/>
                </a:cubicBezTo>
                <a:cubicBezTo>
                  <a:pt x="524708" y="249747"/>
                  <a:pt x="527011" y="244526"/>
                  <a:pt x="530848" y="240687"/>
                </a:cubicBezTo>
                <a:cubicBezTo>
                  <a:pt x="534533" y="236848"/>
                  <a:pt x="539905" y="234698"/>
                  <a:pt x="545278" y="234698"/>
                </a:cubicBezTo>
                <a:close/>
                <a:moveTo>
                  <a:pt x="304192" y="216492"/>
                </a:moveTo>
                <a:cubicBezTo>
                  <a:pt x="352440" y="216492"/>
                  <a:pt x="391622" y="255611"/>
                  <a:pt x="391622" y="303782"/>
                </a:cubicBezTo>
                <a:cubicBezTo>
                  <a:pt x="391622" y="351952"/>
                  <a:pt x="352440" y="391071"/>
                  <a:pt x="304192" y="391071"/>
                </a:cubicBezTo>
                <a:cubicBezTo>
                  <a:pt x="255944" y="391071"/>
                  <a:pt x="216761" y="351952"/>
                  <a:pt x="216761" y="303782"/>
                </a:cubicBezTo>
                <a:cubicBezTo>
                  <a:pt x="216761" y="255611"/>
                  <a:pt x="255944" y="216492"/>
                  <a:pt x="304192" y="216492"/>
                </a:cubicBezTo>
                <a:close/>
                <a:moveTo>
                  <a:pt x="304227" y="120599"/>
                </a:moveTo>
                <a:cubicBezTo>
                  <a:pt x="270578" y="144533"/>
                  <a:pt x="237084" y="172917"/>
                  <a:pt x="205125" y="204829"/>
                </a:cubicBezTo>
                <a:cubicBezTo>
                  <a:pt x="173167" y="236741"/>
                  <a:pt x="144743" y="270188"/>
                  <a:pt x="120774" y="303787"/>
                </a:cubicBezTo>
                <a:cubicBezTo>
                  <a:pt x="144743" y="337387"/>
                  <a:pt x="173167" y="370833"/>
                  <a:pt x="205125" y="402746"/>
                </a:cubicBezTo>
                <a:cubicBezTo>
                  <a:pt x="236776" y="434504"/>
                  <a:pt x="270117" y="462734"/>
                  <a:pt x="304227" y="486822"/>
                </a:cubicBezTo>
                <a:cubicBezTo>
                  <a:pt x="337875" y="463041"/>
                  <a:pt x="371370" y="434658"/>
                  <a:pt x="403328" y="402746"/>
                </a:cubicBezTo>
                <a:cubicBezTo>
                  <a:pt x="435133" y="370987"/>
                  <a:pt x="463403" y="337847"/>
                  <a:pt x="487526" y="303787"/>
                </a:cubicBezTo>
                <a:cubicBezTo>
                  <a:pt x="463711" y="270188"/>
                  <a:pt x="435286" y="236588"/>
                  <a:pt x="403328" y="204829"/>
                </a:cubicBezTo>
                <a:cubicBezTo>
                  <a:pt x="371370" y="172917"/>
                  <a:pt x="337875" y="144533"/>
                  <a:pt x="304227" y="120599"/>
                </a:cubicBezTo>
                <a:close/>
                <a:moveTo>
                  <a:pt x="112054" y="41068"/>
                </a:moveTo>
                <a:cubicBezTo>
                  <a:pt x="89123" y="41011"/>
                  <a:pt x="70916" y="46956"/>
                  <a:pt x="59008" y="58923"/>
                </a:cubicBezTo>
                <a:cubicBezTo>
                  <a:pt x="35040" y="82704"/>
                  <a:pt x="35193" y="131646"/>
                  <a:pt x="59316" y="193169"/>
                </a:cubicBezTo>
                <a:cubicBezTo>
                  <a:pt x="68688" y="217256"/>
                  <a:pt x="81287" y="242111"/>
                  <a:pt x="96651" y="267272"/>
                </a:cubicBezTo>
                <a:cubicBezTo>
                  <a:pt x="119852" y="235974"/>
                  <a:pt x="146586" y="205136"/>
                  <a:pt x="176086" y="175832"/>
                </a:cubicBezTo>
                <a:cubicBezTo>
                  <a:pt x="205433" y="146375"/>
                  <a:pt x="236315" y="119679"/>
                  <a:pt x="267659" y="96512"/>
                </a:cubicBezTo>
                <a:cubicBezTo>
                  <a:pt x="242461" y="81170"/>
                  <a:pt x="217417" y="68589"/>
                  <a:pt x="193448" y="59230"/>
                </a:cubicBezTo>
                <a:cubicBezTo>
                  <a:pt x="162642" y="47186"/>
                  <a:pt x="134986" y="41126"/>
                  <a:pt x="112054" y="41068"/>
                </a:cubicBezTo>
                <a:close/>
                <a:moveTo>
                  <a:pt x="103297" y="200"/>
                </a:moveTo>
                <a:cubicBezTo>
                  <a:pt x="133527" y="-1296"/>
                  <a:pt x="169019" y="5608"/>
                  <a:pt x="208352" y="21027"/>
                </a:cubicBezTo>
                <a:cubicBezTo>
                  <a:pt x="239542" y="33148"/>
                  <a:pt x="271807" y="50178"/>
                  <a:pt x="304227" y="71044"/>
                </a:cubicBezTo>
                <a:cubicBezTo>
                  <a:pt x="336646" y="50178"/>
                  <a:pt x="368911" y="33148"/>
                  <a:pt x="400101" y="21027"/>
                </a:cubicBezTo>
                <a:cubicBezTo>
                  <a:pt x="439358" y="5608"/>
                  <a:pt x="474850" y="-1296"/>
                  <a:pt x="505080" y="200"/>
                </a:cubicBezTo>
                <a:cubicBezTo>
                  <a:pt x="535309" y="1696"/>
                  <a:pt x="560277" y="11592"/>
                  <a:pt x="578484" y="29773"/>
                </a:cubicBezTo>
                <a:cubicBezTo>
                  <a:pt x="615666" y="66748"/>
                  <a:pt x="618278" y="131186"/>
                  <a:pt x="586166" y="211273"/>
                </a:cubicBezTo>
                <a:cubicBezTo>
                  <a:pt x="582018" y="221859"/>
                  <a:pt x="570033" y="226922"/>
                  <a:pt x="559432" y="222626"/>
                </a:cubicBezTo>
                <a:cubicBezTo>
                  <a:pt x="548830" y="218484"/>
                  <a:pt x="543760" y="206517"/>
                  <a:pt x="548062" y="195930"/>
                </a:cubicBezTo>
                <a:cubicBezTo>
                  <a:pt x="573260" y="133180"/>
                  <a:pt x="573721" y="83164"/>
                  <a:pt x="549445" y="58923"/>
                </a:cubicBezTo>
                <a:cubicBezTo>
                  <a:pt x="525630" y="34989"/>
                  <a:pt x="476617" y="35142"/>
                  <a:pt x="415005" y="59230"/>
                </a:cubicBezTo>
                <a:cubicBezTo>
                  <a:pt x="390883" y="68589"/>
                  <a:pt x="365992" y="81170"/>
                  <a:pt x="340794" y="96512"/>
                </a:cubicBezTo>
                <a:cubicBezTo>
                  <a:pt x="372138" y="119679"/>
                  <a:pt x="403021" y="146375"/>
                  <a:pt x="432367" y="175832"/>
                </a:cubicBezTo>
                <a:cubicBezTo>
                  <a:pt x="503812" y="247021"/>
                  <a:pt x="558817" y="326494"/>
                  <a:pt x="587395" y="399524"/>
                </a:cubicBezTo>
                <a:cubicBezTo>
                  <a:pt x="618278" y="477923"/>
                  <a:pt x="615052" y="541287"/>
                  <a:pt x="578484" y="577649"/>
                </a:cubicBezTo>
                <a:cubicBezTo>
                  <a:pt x="558664" y="597594"/>
                  <a:pt x="530854" y="607566"/>
                  <a:pt x="496898" y="607566"/>
                </a:cubicBezTo>
                <a:cubicBezTo>
                  <a:pt x="467706" y="607566"/>
                  <a:pt x="433903" y="600202"/>
                  <a:pt x="396875" y="585320"/>
                </a:cubicBezTo>
                <a:cubicBezTo>
                  <a:pt x="386273" y="581177"/>
                  <a:pt x="381203" y="569210"/>
                  <a:pt x="385505" y="558624"/>
                </a:cubicBezTo>
                <a:cubicBezTo>
                  <a:pt x="389654" y="548191"/>
                  <a:pt x="401638" y="542975"/>
                  <a:pt x="412086" y="547271"/>
                </a:cubicBezTo>
                <a:cubicBezTo>
                  <a:pt x="475080" y="572432"/>
                  <a:pt x="525169" y="572892"/>
                  <a:pt x="549445" y="548652"/>
                </a:cubicBezTo>
                <a:cubicBezTo>
                  <a:pt x="573414" y="524871"/>
                  <a:pt x="573260" y="475929"/>
                  <a:pt x="549138" y="414406"/>
                </a:cubicBezTo>
                <a:cubicBezTo>
                  <a:pt x="539765" y="390318"/>
                  <a:pt x="527166" y="365464"/>
                  <a:pt x="511802" y="340302"/>
                </a:cubicBezTo>
                <a:cubicBezTo>
                  <a:pt x="488448" y="371754"/>
                  <a:pt x="461867" y="402439"/>
                  <a:pt x="432367" y="431743"/>
                </a:cubicBezTo>
                <a:cubicBezTo>
                  <a:pt x="361075" y="503085"/>
                  <a:pt x="281487" y="558010"/>
                  <a:pt x="208352" y="586547"/>
                </a:cubicBezTo>
                <a:cubicBezTo>
                  <a:pt x="172552" y="600509"/>
                  <a:pt x="139980" y="607566"/>
                  <a:pt x="111555" y="607566"/>
                </a:cubicBezTo>
                <a:cubicBezTo>
                  <a:pt x="77599" y="607566"/>
                  <a:pt x="49790" y="597594"/>
                  <a:pt x="29816" y="577649"/>
                </a:cubicBezTo>
                <a:cubicBezTo>
                  <a:pt x="-6598" y="541287"/>
                  <a:pt x="-9825" y="477923"/>
                  <a:pt x="21058" y="399524"/>
                </a:cubicBezTo>
                <a:cubicBezTo>
                  <a:pt x="33196" y="368379"/>
                  <a:pt x="50251" y="336160"/>
                  <a:pt x="71146" y="303787"/>
                </a:cubicBezTo>
                <a:cubicBezTo>
                  <a:pt x="50251" y="271415"/>
                  <a:pt x="33196" y="239196"/>
                  <a:pt x="21058" y="208051"/>
                </a:cubicBezTo>
                <a:cubicBezTo>
                  <a:pt x="-9825" y="129498"/>
                  <a:pt x="-6598" y="66287"/>
                  <a:pt x="29816" y="29773"/>
                </a:cubicBezTo>
                <a:cubicBezTo>
                  <a:pt x="48100" y="11592"/>
                  <a:pt x="73067" y="1696"/>
                  <a:pt x="103297" y="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785,&quot;width&quot;:9106}"/>
</p:tagLst>
</file>

<file path=ppt/tags/tag2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NTU0OTVlOGI5ZGQwMWEzZTc2NDc3YmIzMzlkMzRmMjUifQ==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1638</Words>
  <Application>WPS 演示</Application>
  <PresentationFormat>宽屏</PresentationFormat>
  <Paragraphs>291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Arial</vt:lpstr>
      <vt:lpstr>宋体</vt:lpstr>
      <vt:lpstr>Wingdings</vt:lpstr>
      <vt:lpstr>Segoe UI</vt:lpstr>
      <vt:lpstr>微软雅黑</vt:lpstr>
      <vt:lpstr>管峻楷书简体</vt:lpstr>
      <vt:lpstr>思源宋体 CN Heavy</vt:lpstr>
      <vt:lpstr>Calibri</vt:lpstr>
      <vt:lpstr>等线</vt:lpstr>
      <vt:lpstr>Segoe UI Light</vt:lpstr>
      <vt:lpstr>Cooper Black</vt:lpstr>
      <vt:lpstr>黑体</vt:lpstr>
      <vt:lpstr>Times New Roman</vt:lpstr>
      <vt:lpstr>微软雅黑 Light</vt:lpstr>
      <vt:lpstr>楷体</vt:lpstr>
      <vt:lpstr>Arial Unicode MS</vt:lpstr>
      <vt:lpstr>Cambria</vt:lpstr>
      <vt:lpstr>Century Gothic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华丽</dc:creator>
  <cp:lastModifiedBy>m</cp:lastModifiedBy>
  <cp:revision>517</cp:revision>
  <dcterms:created xsi:type="dcterms:W3CDTF">2019-01-23T08:53:00Z</dcterms:created>
  <dcterms:modified xsi:type="dcterms:W3CDTF">2024-03-06T13:03:46Z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2019-04-12T09:04:30.1468999Z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6438c839-6ff0-4e53-b09f-041d2d0470f0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0E8191E3A54C4588A8E0C3B4651BA237_12</vt:lpwstr>
  </property>
  <property fmtid="{D5CDD505-2E9C-101B-9397-08002B2CF9AE}" pid="12" name="KSOProductBuildVer">
    <vt:lpwstr>2052-12.1.0.16388</vt:lpwstr>
  </property>
</Properties>
</file>